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Override1.xml" ContentType="application/vnd.openxmlformats-officedocument.themeOverr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heme/themeOverride2.xml" ContentType="application/vnd.openxmlformats-officedocument.themeOverr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1578C-AE0C-4C85-A4F2-E07CD5D03C5F}" type="datetimeFigureOut">
              <a:rPr lang="en-US" smtClean="0"/>
              <a:t>3/14/2020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DDC35-DE18-4E74-A8C9-D6C9FFF14164}" type="slidenum">
              <a:rPr lang="en-US" smtClean="0"/>
              <a:t>‹#›</a:t>
            </a:fld>
            <a:endParaRPr lang="en-US"/>
          </a:p>
        </p:txBody>
      </p:sp>
    </p:spTree>
    <p:extLst>
      <p:ext uri="{BB962C8B-B14F-4D97-AF65-F5344CB8AC3E}">
        <p14:creationId xmlns:p14="http://schemas.microsoft.com/office/powerpoint/2010/main" val="229342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393700" y="692150"/>
            <a:ext cx="6070600" cy="3416300"/>
          </a:xfrm>
          <a:ln/>
        </p:spPr>
      </p:sp>
      <p:sp>
        <p:nvSpPr>
          <p:cNvPr id="11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8199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Rot="1" noChangeAspect="1" noChangeArrowheads="1" noTextEdit="1"/>
          </p:cNvSpPr>
          <p:nvPr>
            <p:ph type="sldImg"/>
          </p:nvPr>
        </p:nvSpPr>
        <p:spPr>
          <a:xfrm>
            <a:off x="393700" y="692150"/>
            <a:ext cx="6070600" cy="3416300"/>
          </a:xfrm>
          <a:ln/>
        </p:spPr>
      </p:sp>
      <p:sp>
        <p:nvSpPr>
          <p:cNvPr id="510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69204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2"/>
          <p:cNvSpPr>
            <a:spLocks noGrp="1" noRot="1" noChangeAspect="1" noChangeArrowheads="1" noTextEdit="1"/>
          </p:cNvSpPr>
          <p:nvPr>
            <p:ph type="sldImg"/>
          </p:nvPr>
        </p:nvSpPr>
        <p:spPr>
          <a:xfrm>
            <a:off x="393700" y="692150"/>
            <a:ext cx="6070600" cy="3416300"/>
          </a:xfrm>
          <a:ln/>
        </p:spPr>
      </p:sp>
      <p:sp>
        <p:nvSpPr>
          <p:cNvPr id="513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5712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Rot="1" noChangeAspect="1" noChangeArrowheads="1" noTextEdit="1"/>
          </p:cNvSpPr>
          <p:nvPr>
            <p:ph type="sldImg"/>
          </p:nvPr>
        </p:nvSpPr>
        <p:spPr>
          <a:xfrm>
            <a:off x="393700" y="692150"/>
            <a:ext cx="6070600" cy="3416300"/>
          </a:xfrm>
          <a:ln/>
        </p:spPr>
      </p:sp>
      <p:sp>
        <p:nvSpPr>
          <p:cNvPr id="515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832014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Rot="1" noChangeAspect="1" noChangeArrowheads="1" noTextEdit="1"/>
          </p:cNvSpPr>
          <p:nvPr>
            <p:ph type="sldImg"/>
          </p:nvPr>
        </p:nvSpPr>
        <p:spPr>
          <a:xfrm>
            <a:off x="393700" y="692150"/>
            <a:ext cx="6070600" cy="3416300"/>
          </a:xfrm>
          <a:ln/>
        </p:spPr>
      </p:sp>
      <p:sp>
        <p:nvSpPr>
          <p:cNvPr id="396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1173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Rot="1" noChangeAspect="1" noChangeArrowheads="1" noTextEdit="1"/>
          </p:cNvSpPr>
          <p:nvPr>
            <p:ph type="sldImg"/>
          </p:nvPr>
        </p:nvSpPr>
        <p:spPr>
          <a:xfrm>
            <a:off x="393700" y="692150"/>
            <a:ext cx="6070600" cy="3416300"/>
          </a:xfrm>
          <a:ln/>
        </p:spPr>
      </p:sp>
      <p:sp>
        <p:nvSpPr>
          <p:cNvPr id="519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1677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Rot="1" noChangeAspect="1" noChangeArrowheads="1" noTextEdit="1"/>
          </p:cNvSpPr>
          <p:nvPr>
            <p:ph type="sldImg"/>
          </p:nvPr>
        </p:nvSpPr>
        <p:spPr>
          <a:xfrm>
            <a:off x="393700" y="692150"/>
            <a:ext cx="6070600" cy="3416300"/>
          </a:xfrm>
          <a:ln/>
        </p:spPr>
      </p:sp>
      <p:sp>
        <p:nvSpPr>
          <p:cNvPr id="521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06871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Rot="1" noChangeAspect="1" noChangeArrowheads="1" noTextEdit="1"/>
          </p:cNvSpPr>
          <p:nvPr>
            <p:ph type="sldImg"/>
          </p:nvPr>
        </p:nvSpPr>
        <p:spPr>
          <a:xfrm>
            <a:off x="393700" y="692150"/>
            <a:ext cx="6070600" cy="3416300"/>
          </a:xfrm>
          <a:ln/>
        </p:spPr>
      </p:sp>
      <p:sp>
        <p:nvSpPr>
          <p:cNvPr id="523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4179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Rot="1" noChangeAspect="1" noChangeArrowheads="1" noTextEdit="1"/>
          </p:cNvSpPr>
          <p:nvPr>
            <p:ph type="sldImg"/>
          </p:nvPr>
        </p:nvSpPr>
        <p:spPr>
          <a:xfrm>
            <a:off x="393700" y="692150"/>
            <a:ext cx="6070600" cy="3416300"/>
          </a:xfrm>
          <a:ln/>
        </p:spPr>
      </p:sp>
      <p:sp>
        <p:nvSpPr>
          <p:cNvPr id="525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11076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Rot="1" noChangeAspect="1" noChangeArrowheads="1" noTextEdit="1"/>
          </p:cNvSpPr>
          <p:nvPr>
            <p:ph type="sldImg"/>
          </p:nvPr>
        </p:nvSpPr>
        <p:spPr>
          <a:xfrm>
            <a:off x="393700" y="692150"/>
            <a:ext cx="6070600" cy="3416300"/>
          </a:xfrm>
          <a:ln/>
        </p:spPr>
      </p:sp>
      <p:sp>
        <p:nvSpPr>
          <p:cNvPr id="527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30788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Rot="1" noChangeAspect="1" noChangeArrowheads="1" noTextEdit="1"/>
          </p:cNvSpPr>
          <p:nvPr>
            <p:ph type="sldImg"/>
          </p:nvPr>
        </p:nvSpPr>
        <p:spPr>
          <a:xfrm>
            <a:off x="393700" y="692150"/>
            <a:ext cx="6070600" cy="3416300"/>
          </a:xfrm>
          <a:ln/>
        </p:spPr>
      </p:sp>
      <p:sp>
        <p:nvSpPr>
          <p:cNvPr id="529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1211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spect="1" noChangeArrowheads="1" noTextEdit="1"/>
          </p:cNvSpPr>
          <p:nvPr>
            <p:ph type="sldImg"/>
          </p:nvPr>
        </p:nvSpPr>
        <p:spPr>
          <a:xfrm>
            <a:off x="393700" y="692150"/>
            <a:ext cx="6070600" cy="3416300"/>
          </a:xfrm>
          <a:ln/>
        </p:spPr>
      </p:sp>
      <p:sp>
        <p:nvSpPr>
          <p:cNvPr id="369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870186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xfrm>
            <a:off x="393700" y="692150"/>
            <a:ext cx="6070600" cy="3416300"/>
          </a:xfrm>
          <a:ln/>
        </p:spPr>
      </p:sp>
      <p:sp>
        <p:nvSpPr>
          <p:cNvPr id="312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5205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spect="1" noChangeArrowheads="1" noTextEdit="1"/>
          </p:cNvSpPr>
          <p:nvPr>
            <p:ph type="sldImg"/>
          </p:nvPr>
        </p:nvSpPr>
        <p:spPr>
          <a:xfrm>
            <a:off x="393700" y="692150"/>
            <a:ext cx="6070600" cy="3416300"/>
          </a:xfrm>
          <a:ln/>
        </p:spPr>
      </p:sp>
      <p:sp>
        <p:nvSpPr>
          <p:cNvPr id="3164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08180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p:cNvSpPr>
            <a:spLocks noGrp="1" noRot="1" noChangeAspect="1" noChangeArrowheads="1" noTextEdit="1"/>
          </p:cNvSpPr>
          <p:nvPr>
            <p:ph type="sldImg"/>
          </p:nvPr>
        </p:nvSpPr>
        <p:spPr>
          <a:xfrm>
            <a:off x="393700" y="692150"/>
            <a:ext cx="6070600" cy="3416300"/>
          </a:xfrm>
          <a:ln/>
        </p:spPr>
      </p:sp>
      <p:sp>
        <p:nvSpPr>
          <p:cNvPr id="381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167573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Rot="1" noChangeAspect="1" noChangeArrowheads="1" noTextEdit="1"/>
          </p:cNvSpPr>
          <p:nvPr>
            <p:ph type="sldImg"/>
          </p:nvPr>
        </p:nvSpPr>
        <p:spPr>
          <a:xfrm>
            <a:off x="393700" y="692150"/>
            <a:ext cx="6070600" cy="3416300"/>
          </a:xfrm>
          <a:ln/>
        </p:spPr>
      </p:sp>
      <p:sp>
        <p:nvSpPr>
          <p:cNvPr id="531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9599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Rot="1" noChangeAspect="1" noChangeArrowheads="1" noTextEdit="1"/>
          </p:cNvSpPr>
          <p:nvPr>
            <p:ph type="sldImg"/>
          </p:nvPr>
        </p:nvSpPr>
        <p:spPr>
          <a:xfrm>
            <a:off x="393700" y="692150"/>
            <a:ext cx="6070600" cy="3416300"/>
          </a:xfrm>
          <a:ln/>
        </p:spPr>
      </p:sp>
      <p:sp>
        <p:nvSpPr>
          <p:cNvPr id="533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76913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Rot="1" noChangeAspect="1" noChangeArrowheads="1" noTextEdit="1"/>
          </p:cNvSpPr>
          <p:nvPr>
            <p:ph type="sldImg"/>
          </p:nvPr>
        </p:nvSpPr>
        <p:spPr>
          <a:xfrm>
            <a:off x="393700" y="692150"/>
            <a:ext cx="6070600" cy="3416300"/>
          </a:xfrm>
          <a:ln/>
        </p:spPr>
      </p:sp>
      <p:sp>
        <p:nvSpPr>
          <p:cNvPr id="537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637348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Rot="1" noChangeAspect="1" noChangeArrowheads="1" noTextEdit="1"/>
          </p:cNvSpPr>
          <p:nvPr>
            <p:ph type="sldImg"/>
          </p:nvPr>
        </p:nvSpPr>
        <p:spPr>
          <a:xfrm>
            <a:off x="393700" y="692150"/>
            <a:ext cx="6070600" cy="3416300"/>
          </a:xfrm>
          <a:ln/>
        </p:spPr>
      </p:sp>
      <p:sp>
        <p:nvSpPr>
          <p:cNvPr id="535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747473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Rot="1" noChangeAspect="1" noChangeArrowheads="1" noTextEdit="1"/>
          </p:cNvSpPr>
          <p:nvPr>
            <p:ph type="sldImg"/>
          </p:nvPr>
        </p:nvSpPr>
        <p:spPr>
          <a:xfrm>
            <a:off x="393700" y="692150"/>
            <a:ext cx="6070600" cy="3416300"/>
          </a:xfrm>
          <a:ln/>
        </p:spPr>
      </p:sp>
      <p:sp>
        <p:nvSpPr>
          <p:cNvPr id="541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7941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xfrm>
            <a:off x="393700" y="692150"/>
            <a:ext cx="6070600" cy="3416300"/>
          </a:xfrm>
          <a:ln/>
        </p:spPr>
      </p:sp>
      <p:sp>
        <p:nvSpPr>
          <p:cNvPr id="602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881636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Rot="1" noChangeAspect="1" noChangeArrowheads="1" noTextEdit="1"/>
          </p:cNvSpPr>
          <p:nvPr>
            <p:ph type="sldImg"/>
          </p:nvPr>
        </p:nvSpPr>
        <p:spPr>
          <a:xfrm>
            <a:off x="393700" y="692150"/>
            <a:ext cx="6070600" cy="3416300"/>
          </a:xfrm>
          <a:ln/>
        </p:spPr>
      </p:sp>
      <p:sp>
        <p:nvSpPr>
          <p:cNvPr id="539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964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p:cNvSpPr>
            <a:spLocks noGrp="1" noRot="1" noChangeAspect="1" noChangeArrowheads="1" noTextEdit="1"/>
          </p:cNvSpPr>
          <p:nvPr>
            <p:ph type="sldImg"/>
          </p:nvPr>
        </p:nvSpPr>
        <p:spPr>
          <a:xfrm>
            <a:off x="393700" y="692150"/>
            <a:ext cx="6070600" cy="3416300"/>
          </a:xfrm>
          <a:ln/>
        </p:spPr>
      </p:sp>
      <p:sp>
        <p:nvSpPr>
          <p:cNvPr id="3717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70393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Rot="1" noChangeAspect="1" noChangeArrowheads="1" noTextEdit="1"/>
          </p:cNvSpPr>
          <p:nvPr>
            <p:ph type="sldImg"/>
          </p:nvPr>
        </p:nvSpPr>
        <p:spPr>
          <a:xfrm>
            <a:off x="393700" y="692150"/>
            <a:ext cx="6070600" cy="3416300"/>
          </a:xfrm>
          <a:ln/>
        </p:spPr>
      </p:sp>
      <p:sp>
        <p:nvSpPr>
          <p:cNvPr id="543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60200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Rot="1" noChangeAspect="1" noChangeArrowheads="1" noTextEdit="1"/>
          </p:cNvSpPr>
          <p:nvPr>
            <p:ph type="sldImg"/>
          </p:nvPr>
        </p:nvSpPr>
        <p:spPr>
          <a:xfrm>
            <a:off x="393700" y="692150"/>
            <a:ext cx="6070600" cy="3416300"/>
          </a:xfrm>
          <a:ln/>
        </p:spPr>
      </p:sp>
      <p:sp>
        <p:nvSpPr>
          <p:cNvPr id="547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716673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p:cNvSpPr>
            <a:spLocks noGrp="1" noRot="1" noChangeAspect="1" noChangeArrowheads="1" noTextEdit="1"/>
          </p:cNvSpPr>
          <p:nvPr>
            <p:ph type="sldImg"/>
          </p:nvPr>
        </p:nvSpPr>
        <p:spPr>
          <a:xfrm>
            <a:off x="393700" y="692150"/>
            <a:ext cx="6070600" cy="3416300"/>
          </a:xfrm>
          <a:ln/>
        </p:spPr>
      </p:sp>
      <p:sp>
        <p:nvSpPr>
          <p:cNvPr id="398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842777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Rot="1" noChangeAspect="1" noChangeArrowheads="1" noTextEdit="1"/>
          </p:cNvSpPr>
          <p:nvPr>
            <p:ph type="sldImg"/>
          </p:nvPr>
        </p:nvSpPr>
        <p:spPr>
          <a:xfrm>
            <a:off x="393700" y="692150"/>
            <a:ext cx="6070600" cy="3416300"/>
          </a:xfrm>
          <a:ln/>
        </p:spPr>
      </p:sp>
      <p:sp>
        <p:nvSpPr>
          <p:cNvPr id="3614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084245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xfrm>
            <a:off x="393700" y="692150"/>
            <a:ext cx="6070600" cy="3416300"/>
          </a:xfrm>
          <a:ln/>
        </p:spPr>
      </p:sp>
      <p:sp>
        <p:nvSpPr>
          <p:cNvPr id="3635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068137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Rot="1" noChangeAspect="1" noChangeArrowheads="1" noTextEdit="1"/>
          </p:cNvSpPr>
          <p:nvPr>
            <p:ph type="sldImg"/>
          </p:nvPr>
        </p:nvSpPr>
        <p:spPr>
          <a:xfrm>
            <a:off x="393700" y="692150"/>
            <a:ext cx="6070600" cy="3416300"/>
          </a:xfrm>
          <a:ln/>
        </p:spPr>
      </p:sp>
      <p:sp>
        <p:nvSpPr>
          <p:cNvPr id="365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4989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Rot="1" noChangeAspect="1" noChangeArrowheads="1" noTextEdit="1"/>
          </p:cNvSpPr>
          <p:nvPr>
            <p:ph type="sldImg"/>
          </p:nvPr>
        </p:nvSpPr>
        <p:spPr>
          <a:xfrm>
            <a:off x="393700" y="692150"/>
            <a:ext cx="6070600" cy="3416300"/>
          </a:xfrm>
          <a:ln/>
        </p:spPr>
      </p:sp>
      <p:sp>
        <p:nvSpPr>
          <p:cNvPr id="502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1211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Rot="1" noChangeAspect="1" noChangeArrowheads="1" noTextEdit="1"/>
          </p:cNvSpPr>
          <p:nvPr>
            <p:ph type="sldImg"/>
          </p:nvPr>
        </p:nvSpPr>
        <p:spPr>
          <a:xfrm>
            <a:off x="393700" y="692150"/>
            <a:ext cx="6070600" cy="3416300"/>
          </a:xfrm>
          <a:ln/>
        </p:spPr>
      </p:sp>
      <p:sp>
        <p:nvSpPr>
          <p:cNvPr id="5068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02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Rot="1" noChangeAspect="1" noChangeArrowheads="1" noTextEdit="1"/>
          </p:cNvSpPr>
          <p:nvPr>
            <p:ph type="sldImg"/>
          </p:nvPr>
        </p:nvSpPr>
        <p:spPr>
          <a:xfrm>
            <a:off x="393700" y="692150"/>
            <a:ext cx="6070600" cy="3416300"/>
          </a:xfrm>
          <a:ln/>
        </p:spPr>
      </p:sp>
      <p:sp>
        <p:nvSpPr>
          <p:cNvPr id="5048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4878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Rot="1" noChangeAspect="1" noChangeArrowheads="1" noTextEdit="1"/>
          </p:cNvSpPr>
          <p:nvPr>
            <p:ph type="sldImg"/>
          </p:nvPr>
        </p:nvSpPr>
        <p:spPr>
          <a:xfrm>
            <a:off x="393700" y="692150"/>
            <a:ext cx="6070600" cy="3416300"/>
          </a:xfrm>
          <a:ln/>
        </p:spPr>
      </p:sp>
      <p:sp>
        <p:nvSpPr>
          <p:cNvPr id="5089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41347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393700" y="692150"/>
            <a:ext cx="6070600" cy="3416300"/>
          </a:xfrm>
          <a:ln/>
        </p:spPr>
      </p:sp>
      <p:sp>
        <p:nvSpPr>
          <p:cNvPr id="297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10219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xfrm>
            <a:off x="393700" y="692150"/>
            <a:ext cx="6070600" cy="3416300"/>
          </a:xfrm>
          <a:ln/>
        </p:spPr>
      </p:sp>
      <p:sp>
        <p:nvSpPr>
          <p:cNvPr id="300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383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 Id="rId6" Type="http://schemas.openxmlformats.org/officeDocument/2006/relationships/slide" Target="../slides/slide2.xml"/><Relationship Id="rId5" Type="http://schemas.openxmlformats.org/officeDocument/2006/relationships/slide" Target="../slides/slide2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13D596-B726-4E6D-836B-318B811E80D6}"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685979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3D596-B726-4E6D-836B-318B811E80D6}"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19266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3D596-B726-4E6D-836B-318B811E80D6}"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855782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2376" name="Text Box 8"/>
          <p:cNvSpPr txBox="1">
            <a:spLocks noChangeArrowheads="1"/>
          </p:cNvSpPr>
          <p:nvPr/>
        </p:nvSpPr>
        <p:spPr bwMode="auto">
          <a:xfrm>
            <a:off x="7112000" y="6638926"/>
            <a:ext cx="4064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800">
                <a:solidFill>
                  <a:srgbClr val="FFFFFF"/>
                </a:solidFill>
                <a:latin typeface="Arial" panose="020B0604020202020204" pitchFamily="34" charset="0"/>
              </a:rPr>
              <a:t>Copyright © by Holt, Rinehart and Winston. All rights reserved.</a:t>
            </a:r>
          </a:p>
        </p:txBody>
      </p:sp>
      <p:pic>
        <p:nvPicPr>
          <p:cNvPr id="442377" name="Picture 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66667" y="6243638"/>
            <a:ext cx="238971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2378" name="Rectangle 10"/>
          <p:cNvSpPr>
            <a:spLocks noChangeArrowheads="1"/>
          </p:cNvSpPr>
          <p:nvPr userDrawn="1"/>
        </p:nvSpPr>
        <p:spPr bwMode="auto">
          <a:xfrm>
            <a:off x="86444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Resources</a:t>
            </a:r>
            <a:endParaRPr lang="en-US" altLang="en-US" sz="1000" b="1">
              <a:solidFill>
                <a:srgbClr val="000099"/>
              </a:solidFill>
              <a:latin typeface="Arial" panose="020B0604020202020204" pitchFamily="34" charset="0"/>
            </a:endParaRPr>
          </a:p>
        </p:txBody>
      </p:sp>
      <p:pic>
        <p:nvPicPr>
          <p:cNvPr id="442379" name="Picture 1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26667" y="6243638"/>
            <a:ext cx="2389717" cy="393700"/>
          </a:xfrm>
          <a:prstGeom prst="rect">
            <a:avLst/>
          </a:prstGeom>
          <a:noFill/>
          <a:extLst>
            <a:ext uri="{909E8E84-426E-40DD-AFC4-6F175D3DCCD1}">
              <a14:hiddenFill xmlns:a14="http://schemas.microsoft.com/office/drawing/2010/main">
                <a:solidFill>
                  <a:srgbClr val="FFFFFF"/>
                </a:solidFill>
              </a14:hiddenFill>
            </a:ext>
          </a:extLst>
        </p:spPr>
      </p:pic>
      <p:sp>
        <p:nvSpPr>
          <p:cNvPr id="442380" name="Rectangle 12"/>
          <p:cNvSpPr>
            <a:spLocks noChangeArrowheads="1"/>
          </p:cNvSpPr>
          <p:nvPr userDrawn="1"/>
        </p:nvSpPr>
        <p:spPr bwMode="auto">
          <a:xfrm>
            <a:off x="61298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Chapter menu</a:t>
            </a:r>
            <a:endParaRPr lang="en-US" altLang="en-US" sz="1000" b="1">
              <a:solidFill>
                <a:srgbClr val="000099"/>
              </a:solidFill>
              <a:latin typeface="Arial" panose="020B0604020202020204" pitchFamily="34" charset="0"/>
            </a:endParaRPr>
          </a:p>
        </p:txBody>
      </p:sp>
      <p:sp>
        <p:nvSpPr>
          <p:cNvPr id="442381" name="AutoShape 13">
            <a:hlinkClick r:id="rId5" action="ppaction://hlinksldjump"/>
          </p:cNvPr>
          <p:cNvSpPr>
            <a:spLocks noChangeArrowheads="1"/>
          </p:cNvSpPr>
          <p:nvPr userDrawn="1"/>
        </p:nvSpPr>
        <p:spPr bwMode="auto">
          <a:xfrm>
            <a:off x="5994400" y="6281739"/>
            <a:ext cx="2288117" cy="274637"/>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2382" name="AutoShape 14">
            <a:hlinkClick r:id="rId5" action="ppaction://hlinksldjump" highlightClick="1"/>
          </p:cNvPr>
          <p:cNvSpPr>
            <a:spLocks noChangeArrowheads="1"/>
          </p:cNvSpPr>
          <p:nvPr userDrawn="1"/>
        </p:nvSpPr>
        <p:spPr bwMode="auto">
          <a:xfrm>
            <a:off x="5926667" y="6243638"/>
            <a:ext cx="2355851"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2383" name="AutoShape 15">
            <a:hlinkClick r:id="rId6" action="ppaction://hlinksldjump" highlightClick="1"/>
          </p:cNvPr>
          <p:cNvSpPr>
            <a:spLocks noChangeArrowheads="1"/>
          </p:cNvSpPr>
          <p:nvPr userDrawn="1"/>
        </p:nvSpPr>
        <p:spPr bwMode="auto">
          <a:xfrm>
            <a:off x="8466667" y="6243638"/>
            <a:ext cx="2389717"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Tree>
    <p:extLst>
      <p:ext uri="{BB962C8B-B14F-4D97-AF65-F5344CB8AC3E}">
        <p14:creationId xmlns:p14="http://schemas.microsoft.com/office/powerpoint/2010/main" val="1787907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0702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187313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5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5625"/>
            <a:ext cx="515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8402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828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57113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066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09876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3D596-B726-4E6D-836B-318B811E80D6}"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26800757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58208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864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6835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964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13D596-B726-4E6D-836B-318B811E80D6}" type="datetimeFigureOut">
              <a:rPr lang="en-US" smtClean="0"/>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762980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13D596-B726-4E6D-836B-318B811E80D6}"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40217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13D596-B726-4E6D-836B-318B811E80D6}" type="datetimeFigureOut">
              <a:rPr lang="en-US" smtClean="0"/>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7441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13D596-B726-4E6D-836B-318B811E80D6}" type="datetimeFigureOut">
              <a:rPr lang="en-US" smtClean="0"/>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334508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3D596-B726-4E6D-836B-318B811E80D6}" type="datetimeFigureOut">
              <a:rPr lang="en-US" smtClean="0"/>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14024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3D596-B726-4E6D-836B-318B811E80D6}"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142355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3D596-B726-4E6D-836B-318B811E80D6}" type="datetimeFigureOut">
              <a:rPr lang="en-US" smtClean="0"/>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82BB0-F92F-4279-A8B3-E604253F99E6}" type="slidenum">
              <a:rPr lang="en-US" smtClean="0"/>
              <a:t>‹#›</a:t>
            </a:fld>
            <a:endParaRPr lang="en-US"/>
          </a:p>
        </p:txBody>
      </p:sp>
    </p:spTree>
    <p:extLst>
      <p:ext uri="{BB962C8B-B14F-4D97-AF65-F5344CB8AC3E}">
        <p14:creationId xmlns:p14="http://schemas.microsoft.com/office/powerpoint/2010/main" val="341459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slide" Target="../slides/slide2.xml"/><Relationship Id="rId2" Type="http://schemas.openxmlformats.org/officeDocument/2006/relationships/slideLayout" Target="../slideLayouts/slideLayout13.xml"/><Relationship Id="rId16" Type="http://schemas.openxmlformats.org/officeDocument/2006/relationships/slide" Target="../slides/slide2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3D596-B726-4E6D-836B-318B811E80D6}" type="datetimeFigureOut">
              <a:rPr lang="en-US" smtClean="0"/>
              <a:t>3/14/2020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82BB0-F92F-4279-A8B3-E604253F99E6}" type="slidenum">
              <a:rPr lang="en-US" smtClean="0"/>
              <a:t>‹#›</a:t>
            </a:fld>
            <a:endParaRPr lang="en-US"/>
          </a:p>
        </p:txBody>
      </p:sp>
    </p:spTree>
    <p:extLst>
      <p:ext uri="{BB962C8B-B14F-4D97-AF65-F5344CB8AC3E}">
        <p14:creationId xmlns:p14="http://schemas.microsoft.com/office/powerpoint/2010/main" val="4203118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41352" name="Text Box 8"/>
          <p:cNvSpPr txBox="1">
            <a:spLocks noChangeArrowheads="1"/>
          </p:cNvSpPr>
          <p:nvPr/>
        </p:nvSpPr>
        <p:spPr bwMode="auto">
          <a:xfrm>
            <a:off x="7112000" y="6638926"/>
            <a:ext cx="40640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800">
                <a:solidFill>
                  <a:srgbClr val="FFFFFF"/>
                </a:solidFill>
                <a:latin typeface="Arial" panose="020B0604020202020204" pitchFamily="34" charset="0"/>
              </a:rPr>
              <a:t>Copyright © by Holt, Rinehart and Winston. All rights reserved.</a:t>
            </a:r>
          </a:p>
        </p:txBody>
      </p:sp>
      <p:pic>
        <p:nvPicPr>
          <p:cNvPr id="441353" name="Picture 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466667" y="6243638"/>
            <a:ext cx="238971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1354" name="Rectangle 10"/>
          <p:cNvSpPr>
            <a:spLocks noChangeArrowheads="1"/>
          </p:cNvSpPr>
          <p:nvPr userDrawn="1"/>
        </p:nvSpPr>
        <p:spPr bwMode="auto">
          <a:xfrm>
            <a:off x="86444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Resources</a:t>
            </a:r>
            <a:endParaRPr lang="en-US" altLang="en-US" sz="1000" b="1">
              <a:solidFill>
                <a:srgbClr val="000099"/>
              </a:solidFill>
              <a:latin typeface="Arial" panose="020B0604020202020204" pitchFamily="34" charset="0"/>
            </a:endParaRPr>
          </a:p>
        </p:txBody>
      </p:sp>
      <p:pic>
        <p:nvPicPr>
          <p:cNvPr id="441355"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926667" y="6243638"/>
            <a:ext cx="2389717" cy="393700"/>
          </a:xfrm>
          <a:prstGeom prst="rect">
            <a:avLst/>
          </a:prstGeom>
          <a:noFill/>
          <a:extLst>
            <a:ext uri="{909E8E84-426E-40DD-AFC4-6F175D3DCCD1}">
              <a14:hiddenFill xmlns:a14="http://schemas.microsoft.com/office/drawing/2010/main">
                <a:solidFill>
                  <a:srgbClr val="FFFFFF"/>
                </a:solidFill>
              </a14:hiddenFill>
            </a:ext>
          </a:extLst>
        </p:spPr>
      </p:pic>
      <p:sp>
        <p:nvSpPr>
          <p:cNvPr id="441356" name="Rectangle 12"/>
          <p:cNvSpPr>
            <a:spLocks noChangeArrowheads="1"/>
          </p:cNvSpPr>
          <p:nvPr userDrawn="1"/>
        </p:nvSpPr>
        <p:spPr bwMode="auto">
          <a:xfrm>
            <a:off x="6129867" y="6273800"/>
            <a:ext cx="203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sz="1200" b="1">
                <a:solidFill>
                  <a:srgbClr val="000099"/>
                </a:solidFill>
                <a:latin typeface="Arial" panose="020B0604020202020204" pitchFamily="34" charset="0"/>
              </a:rPr>
              <a:t>Chapter menu</a:t>
            </a:r>
            <a:endParaRPr lang="en-US" altLang="en-US" sz="1000" b="1">
              <a:solidFill>
                <a:srgbClr val="000099"/>
              </a:solidFill>
              <a:latin typeface="Arial" panose="020B0604020202020204" pitchFamily="34" charset="0"/>
            </a:endParaRPr>
          </a:p>
        </p:txBody>
      </p:sp>
      <p:sp>
        <p:nvSpPr>
          <p:cNvPr id="441357" name="AutoShape 13">
            <a:hlinkClick r:id="rId16" action="ppaction://hlinksldjump"/>
          </p:cNvPr>
          <p:cNvSpPr>
            <a:spLocks noChangeArrowheads="1"/>
          </p:cNvSpPr>
          <p:nvPr userDrawn="1"/>
        </p:nvSpPr>
        <p:spPr bwMode="auto">
          <a:xfrm>
            <a:off x="5994400" y="6281739"/>
            <a:ext cx="2288117" cy="274637"/>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1358" name="AutoShape 14">
            <a:hlinkClick r:id="rId16" action="ppaction://hlinksldjump" highlightClick="1"/>
          </p:cNvPr>
          <p:cNvSpPr>
            <a:spLocks noChangeArrowheads="1"/>
          </p:cNvSpPr>
          <p:nvPr userDrawn="1"/>
        </p:nvSpPr>
        <p:spPr bwMode="auto">
          <a:xfrm>
            <a:off x="5926667" y="6243638"/>
            <a:ext cx="2355851"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
        <p:nvSpPr>
          <p:cNvPr id="441359" name="AutoShape 15">
            <a:hlinkClick r:id="rId17" action="ppaction://hlinksldjump" highlightClick="1"/>
          </p:cNvPr>
          <p:cNvSpPr>
            <a:spLocks noChangeArrowheads="1"/>
          </p:cNvSpPr>
          <p:nvPr userDrawn="1"/>
        </p:nvSpPr>
        <p:spPr bwMode="auto">
          <a:xfrm>
            <a:off x="8466667" y="6243638"/>
            <a:ext cx="2389717"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a:solidFill>
                <a:srgbClr val="000000"/>
              </a:solidFill>
              <a:latin typeface="Arial" panose="020B0604020202020204" pitchFamily="34" charset="0"/>
            </a:endParaRPr>
          </a:p>
        </p:txBody>
      </p:sp>
    </p:spTree>
    <p:extLst>
      <p:ext uri="{BB962C8B-B14F-4D97-AF65-F5344CB8AC3E}">
        <p14:creationId xmlns:p14="http://schemas.microsoft.com/office/powerpoint/2010/main" val="4248204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2.jpeg"/></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8.xml"/><Relationship Id="rId1" Type="http://schemas.openxmlformats.org/officeDocument/2006/relationships/themeOverride" Target="../theme/themeOverride1.xml"/><Relationship Id="rId6" Type="http://schemas.openxmlformats.org/officeDocument/2006/relationships/image" Target="../media/image15.jpeg"/><Relationship Id="rId5" Type="http://schemas.openxmlformats.org/officeDocument/2006/relationships/hyperlink" Target="80297.html"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8.xml"/><Relationship Id="rId1" Type="http://schemas.openxmlformats.org/officeDocument/2006/relationships/themeOverride" Target="../theme/themeOverride2.xml"/><Relationship Id="rId6" Type="http://schemas.openxmlformats.org/officeDocument/2006/relationships/image" Target="../media/image15.jpeg"/><Relationship Id="rId5" Type="http://schemas.openxmlformats.org/officeDocument/2006/relationships/hyperlink" Target="80296.html" TargetMode="Externa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4.xml"/><Relationship Id="rId1" Type="http://schemas.openxmlformats.org/officeDocument/2006/relationships/slideLayout" Target="../slideLayouts/slideLayout18.xml"/><Relationship Id="rId4" Type="http://schemas.openxmlformats.org/officeDocument/2006/relationships/image" Target="../media/image16.jpeg"/></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18.xml"/><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Astronomy C1</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037" y="3433011"/>
            <a:ext cx="5305925" cy="3537283"/>
          </a:xfrm>
          <a:prstGeom prst="rect">
            <a:avLst/>
          </a:prstGeom>
        </p:spPr>
      </p:pic>
    </p:spTree>
    <p:extLst>
      <p:ext uri="{BB962C8B-B14F-4D97-AF65-F5344CB8AC3E}">
        <p14:creationId xmlns:p14="http://schemas.microsoft.com/office/powerpoint/2010/main" val="238062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901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99019"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299023" name="Rectangle 15"/>
          <p:cNvSpPr>
            <a:spLocks noChangeArrowheads="1"/>
          </p:cNvSpPr>
          <p:nvPr/>
        </p:nvSpPr>
        <p:spPr bwMode="auto">
          <a:xfrm>
            <a:off x="2644776" y="1905000"/>
            <a:ext cx="7413625" cy="374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Compare</a:t>
            </a:r>
            <a:r>
              <a:rPr lang="en-US" altLang="en-US">
                <a:solidFill>
                  <a:srgbClr val="FFFFFF"/>
                </a:solidFill>
                <a:latin typeface="Arial" panose="020B0604020202020204" pitchFamily="34" charset="0"/>
              </a:rPr>
              <a:t> refracting telescopes with reflecting telescopes.</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 Explain</a:t>
            </a:r>
            <a:r>
              <a:rPr lang="en-US" altLang="en-US">
                <a:solidFill>
                  <a:srgbClr val="FFFFFF"/>
                </a:solidFill>
                <a:latin typeface="Arial" panose="020B0604020202020204" pitchFamily="34" charset="0"/>
              </a:rPr>
              <a:t> how the atmosphere limits astronomical observations, and explain how astronomers overcome these limitations.</a:t>
            </a:r>
          </a:p>
          <a:p>
            <a:pPr eaLnBrk="0" fontAlgn="base" hangingPunct="0">
              <a:spcBef>
                <a:spcPct val="0"/>
              </a:spcBef>
              <a:spcAft>
                <a:spcPct val="0"/>
              </a:spcAft>
              <a:buClr>
                <a:srgbClr val="FFCC00"/>
              </a:buClr>
              <a:buFontTx/>
              <a:buChar char="•"/>
            </a:pPr>
            <a:endParaRPr lang="en-US" altLang="en-US">
              <a:solidFill>
                <a:srgbClr val="FFCC00"/>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List</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types of electromagnetic radiation that astronomers use to study objects in space.</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p:txBody>
      </p:sp>
      <p:sp>
        <p:nvSpPr>
          <p:cNvPr id="299024" name="Rectangle 16"/>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299025"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989438168"/>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99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09955"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09957"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09958" name="Rectangle 6"/>
          <p:cNvSpPr>
            <a:spLocks noChangeArrowheads="1"/>
          </p:cNvSpPr>
          <p:nvPr/>
        </p:nvSpPr>
        <p:spPr bwMode="auto">
          <a:xfrm>
            <a:off x="2532064" y="2819400"/>
            <a:ext cx="7185025" cy="1751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A</a:t>
            </a:r>
            <a:r>
              <a:rPr lang="en-US" altLang="en-US" b="1">
                <a:solidFill>
                  <a:srgbClr val="FFCC00"/>
                </a:solidFill>
                <a:latin typeface="Arial" panose="020B0604020202020204" pitchFamily="34" charset="0"/>
              </a:rPr>
              <a:t> Telescope </a:t>
            </a:r>
            <a:r>
              <a:rPr lang="en-US" altLang="en-US">
                <a:solidFill>
                  <a:srgbClr val="FFFFFF"/>
                </a:solidFill>
                <a:latin typeface="Arial" panose="020B0604020202020204" pitchFamily="34" charset="0"/>
              </a:rPr>
              <a:t>is an instrument that gathers electromagnetic radiation from objects in space and concentrates it for better observation.</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There are many different types of telescopes.</a:t>
            </a:r>
          </a:p>
        </p:txBody>
      </p:sp>
      <p:sp>
        <p:nvSpPr>
          <p:cNvPr id="509959"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7654140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995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9958">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09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200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2005"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12006" name="Rectangle 6"/>
          <p:cNvSpPr>
            <a:spLocks noChangeArrowheads="1"/>
          </p:cNvSpPr>
          <p:nvPr/>
        </p:nvSpPr>
        <p:spPr bwMode="auto">
          <a:xfrm>
            <a:off x="2397126" y="2355851"/>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Refracting Telescopes</a:t>
            </a:r>
            <a:r>
              <a:rPr lang="en-US" altLang="en-US">
                <a:solidFill>
                  <a:srgbClr val="FFFFFF"/>
                </a:solidFill>
                <a:latin typeface="Arial" panose="020B0604020202020204" pitchFamily="34" charset="0"/>
              </a:rPr>
              <a:t> Telescopes that use lenses to gather and focus light are called refracting telescopes. A refracting telescope is shown on the next slide.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Reflecting Telescope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telescope that uses a curved mirror to gather and focus light is called a reflecting telescope. A reflecting telescope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200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6319562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00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00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12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0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4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405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4053"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a:t>
            </a:r>
            <a:r>
              <a:rPr lang="en-US" altLang="en-US" sz="3200" i="1">
                <a:solidFill>
                  <a:srgbClr val="FFCC00"/>
                </a:solidFill>
                <a:latin typeface="Arial" panose="020B0604020202020204" pitchFamily="34" charset="0"/>
              </a:rPr>
              <a:t> </a:t>
            </a:r>
            <a:endParaRPr lang="en-US" altLang="en-US" sz="3200" b="1">
              <a:solidFill>
                <a:srgbClr val="FFCC00"/>
              </a:solidFill>
              <a:latin typeface="Arial" panose="020B0604020202020204" pitchFamily="34" charset="0"/>
            </a:endParaRPr>
          </a:p>
        </p:txBody>
      </p:sp>
      <p:sp>
        <p:nvSpPr>
          <p:cNvPr id="514054" name="Rectangle 6"/>
          <p:cNvSpPr>
            <a:spLocks noChangeArrowheads="1"/>
          </p:cNvSpPr>
          <p:nvPr/>
        </p:nvSpPr>
        <p:spPr bwMode="auto">
          <a:xfrm>
            <a:off x="2397126" y="2355851"/>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Refracting Telescopes</a:t>
            </a:r>
            <a:r>
              <a:rPr lang="en-US" altLang="en-US">
                <a:solidFill>
                  <a:srgbClr val="FFFFFF"/>
                </a:solidFill>
                <a:latin typeface="Arial" panose="020B0604020202020204" pitchFamily="34" charset="0"/>
              </a:rPr>
              <a:t> Telescopes that use lenses to gather and focus light are called refracting telescopes. A refracting telescope is shown on the next slide.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Reflecting Telescope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telescope that uses a curved mirror to gather and focus light is called a reflecting telescope. A reflecting telescope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4055"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7403850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405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4054">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1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5273" name="Text Box 9"/>
          <p:cNvSpPr txBox="1">
            <a:spLocks noChangeArrowheads="1"/>
          </p:cNvSpPr>
          <p:nvPr/>
        </p:nvSpPr>
        <p:spPr bwMode="auto">
          <a:xfrm>
            <a:off x="4953000" y="152401"/>
            <a:ext cx="388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p:txBody>
      </p:sp>
      <p:sp>
        <p:nvSpPr>
          <p:cNvPr id="395279" name="Text Box 15"/>
          <p:cNvSpPr txBox="1">
            <a:spLocks noChangeArrowheads="1"/>
          </p:cNvSpPr>
          <p:nvPr/>
        </p:nvSpPr>
        <p:spPr bwMode="auto">
          <a:xfrm>
            <a:off x="2474914" y="1146176"/>
            <a:ext cx="61055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Refracting and Reflecting Telescopes</a:t>
            </a:r>
          </a:p>
        </p:txBody>
      </p:sp>
      <p:pic>
        <p:nvPicPr>
          <p:cNvPr id="395280" name="Picture 16" descr="076_TT_EARTH_HST"/>
          <p:cNvPicPr>
            <a:picLocks noChangeAspect="1" noChangeArrowheads="1"/>
          </p:cNvPicPr>
          <p:nvPr/>
        </p:nvPicPr>
        <p:blipFill>
          <a:blip r:embed="rId4">
            <a:extLst>
              <a:ext uri="{28A0092B-C50C-407E-A947-70E740481C1C}">
                <a14:useLocalDpi xmlns:a14="http://schemas.microsoft.com/office/drawing/2010/main" val="0"/>
              </a:ext>
            </a:extLst>
          </a:blip>
          <a:srcRect l="9052" t="31699" r="9052" b="23857"/>
          <a:stretch>
            <a:fillRect/>
          </a:stretch>
        </p:blipFill>
        <p:spPr bwMode="auto">
          <a:xfrm>
            <a:off x="2133600" y="2292351"/>
            <a:ext cx="8077200" cy="3471863"/>
          </a:xfrm>
          <a:prstGeom prst="rect">
            <a:avLst/>
          </a:prstGeom>
          <a:noFill/>
          <a:extLst>
            <a:ext uri="{909E8E84-426E-40DD-AFC4-6F175D3DCCD1}">
              <a14:hiddenFill xmlns:a14="http://schemas.microsoft.com/office/drawing/2010/main">
                <a:solidFill>
                  <a:srgbClr val="FFFFFF"/>
                </a:solidFill>
              </a14:hiddenFill>
            </a:ext>
          </a:extLst>
        </p:spPr>
      </p:pic>
      <p:sp>
        <p:nvSpPr>
          <p:cNvPr id="395281"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5198128"/>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8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1814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18149"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 </a:t>
            </a:r>
            <a:r>
              <a:rPr lang="en-US" altLang="en-US" sz="3200" i="1">
                <a:solidFill>
                  <a:srgbClr val="FFCC00"/>
                </a:solidFill>
                <a:latin typeface="Arial" panose="020B0604020202020204" pitchFamily="34" charset="0"/>
              </a:rPr>
              <a:t>continued </a:t>
            </a:r>
            <a:endParaRPr lang="en-US" altLang="en-US" sz="3200" b="1">
              <a:solidFill>
                <a:srgbClr val="FFCC00"/>
              </a:solidFill>
              <a:latin typeface="Arial" panose="020B0604020202020204" pitchFamily="34" charset="0"/>
            </a:endParaRPr>
          </a:p>
        </p:txBody>
      </p:sp>
      <p:sp>
        <p:nvSpPr>
          <p:cNvPr id="518150" name="Rectangle 6"/>
          <p:cNvSpPr>
            <a:spLocks noChangeArrowheads="1"/>
          </p:cNvSpPr>
          <p:nvPr/>
        </p:nvSpPr>
        <p:spPr bwMode="auto">
          <a:xfrm>
            <a:off x="2397126" y="2355850"/>
            <a:ext cx="7185025" cy="193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Very Large Reflecting Telescopes</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some very large reflecting telescopes, several mirrors work together to collect light and focus it in the same area.</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1815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29629282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815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18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8150"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0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0195"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0197" name="Rectangle 5"/>
          <p:cNvSpPr>
            <a:spLocks noChangeArrowheads="1"/>
          </p:cNvSpPr>
          <p:nvPr/>
        </p:nvSpPr>
        <p:spPr bwMode="auto">
          <a:xfrm>
            <a:off x="2532064" y="1646239"/>
            <a:ext cx="76787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Optical Telescopes, </a:t>
            </a:r>
            <a:r>
              <a:rPr lang="en-US" altLang="en-US" sz="3200" i="1">
                <a:solidFill>
                  <a:srgbClr val="FFCC00"/>
                </a:solidFill>
                <a:latin typeface="Arial" panose="020B0604020202020204" pitchFamily="34" charset="0"/>
              </a:rPr>
              <a:t>continued </a:t>
            </a:r>
            <a:endParaRPr lang="en-US" altLang="en-US" sz="3200" b="1">
              <a:solidFill>
                <a:srgbClr val="FFCC00"/>
              </a:solidFill>
              <a:latin typeface="Arial" panose="020B0604020202020204" pitchFamily="34" charset="0"/>
            </a:endParaRPr>
          </a:p>
        </p:txBody>
      </p:sp>
      <p:sp>
        <p:nvSpPr>
          <p:cNvPr id="520198" name="Rectangle 6"/>
          <p:cNvSpPr>
            <a:spLocks noChangeArrowheads="1"/>
          </p:cNvSpPr>
          <p:nvPr/>
        </p:nvSpPr>
        <p:spPr bwMode="auto">
          <a:xfrm>
            <a:off x="2397126" y="2355851"/>
            <a:ext cx="7185025" cy="2675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Optical Telescopes and the Atmosphere</a:t>
            </a:r>
            <a:r>
              <a:rPr lang="en-US" altLang="en-US">
                <a:solidFill>
                  <a:srgbClr val="FFFFFF"/>
                </a:solidFill>
                <a:latin typeface="Arial" panose="020B0604020202020204" pitchFamily="34" charset="0"/>
              </a:rPr>
              <a:t> The light gathered by telescopes on the Earth is affected by the atmosphere.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FFFF"/>
                </a:solidFill>
                <a:latin typeface="Arial" panose="020B0604020202020204" pitchFamily="34" charset="0"/>
              </a:rPr>
              <a:t> </a:t>
            </a:r>
            <a:r>
              <a:rPr lang="en-US" altLang="en-US" b="1">
                <a:solidFill>
                  <a:srgbClr val="FFCC00"/>
                </a:solidFill>
                <a:latin typeface="Arial" panose="020B0604020202020204" pitchFamily="34" charset="0"/>
              </a:rPr>
              <a:t>Optical Telescopes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To avoid interference by the atmosphere, scientists have put telescopes in space</a:t>
            </a:r>
          </a:p>
        </p:txBody>
      </p:sp>
      <p:sp>
        <p:nvSpPr>
          <p:cNvPr id="520199"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88190561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019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0198">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01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019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224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2245" name="Rectangle 5"/>
          <p:cNvSpPr>
            <a:spLocks noChangeArrowheads="1"/>
          </p:cNvSpPr>
          <p:nvPr/>
        </p:nvSpPr>
        <p:spPr bwMode="auto">
          <a:xfrm>
            <a:off x="2532064" y="164623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Electromagnetic Spectrum</a:t>
            </a:r>
          </a:p>
        </p:txBody>
      </p:sp>
      <p:sp>
        <p:nvSpPr>
          <p:cNvPr id="522246" name="Rectangle 6"/>
          <p:cNvSpPr>
            <a:spLocks noChangeArrowheads="1"/>
          </p:cNvSpPr>
          <p:nvPr/>
        </p:nvSpPr>
        <p:spPr bwMode="auto">
          <a:xfrm>
            <a:off x="2397126" y="2355851"/>
            <a:ext cx="750887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What Is the Electromagnetic Spectrum?</a:t>
            </a:r>
            <a:r>
              <a:rPr lang="en-US" altLang="en-US">
                <a:solidFill>
                  <a:srgbClr val="FFFFFF"/>
                </a:solidFill>
                <a:latin typeface="Arial" panose="020B0604020202020204" pitchFamily="34" charset="0"/>
              </a:rPr>
              <a:t> The electromagnetic spectrum is made up of all of the wavelengths of electromagnetic radiation.</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FFFF"/>
                </a:solidFill>
                <a:latin typeface="Arial" panose="020B0604020202020204" pitchFamily="34" charset="0"/>
              </a:rPr>
              <a:t> </a:t>
            </a:r>
            <a:r>
              <a:rPr lang="en-US" altLang="en-US" b="1">
                <a:solidFill>
                  <a:srgbClr val="FFCC00"/>
                </a:solidFill>
                <a:latin typeface="Arial" panose="020B0604020202020204" pitchFamily="34" charset="0"/>
              </a:rPr>
              <a:t>Detecting Electromagnetic Radiation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Visible light is only a small band of the electromagnetic spectrum. Radio waves, microwaves, infrared light, ultraviolet light, X rays, and gamma rays— are invisible to the human eye.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224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0067311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4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2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46"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24290" name="Text Box 2"/>
          <p:cNvSpPr txBox="1">
            <a:spLocks noChangeArrowheads="1"/>
          </p:cNvSpPr>
          <p:nvPr/>
        </p:nvSpPr>
        <p:spPr bwMode="auto">
          <a:xfrm>
            <a:off x="4953000" y="152401"/>
            <a:ext cx="3886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p:txBody>
      </p:sp>
      <p:sp>
        <p:nvSpPr>
          <p:cNvPr id="524292" name="Text Box 4"/>
          <p:cNvSpPr txBox="1">
            <a:spLocks noChangeArrowheads="1"/>
          </p:cNvSpPr>
          <p:nvPr/>
        </p:nvSpPr>
        <p:spPr bwMode="auto">
          <a:xfrm>
            <a:off x="2474913" y="1146176"/>
            <a:ext cx="5073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The Electromagnetic Spectrum</a:t>
            </a:r>
          </a:p>
        </p:txBody>
      </p:sp>
      <p:pic>
        <p:nvPicPr>
          <p:cNvPr id="524295" name="Picture 7" descr="e18-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1" y="1601788"/>
            <a:ext cx="7262813" cy="4570412"/>
          </a:xfrm>
          <a:prstGeom prst="rect">
            <a:avLst/>
          </a:prstGeom>
          <a:noFill/>
          <a:extLst>
            <a:ext uri="{909E8E84-426E-40DD-AFC4-6F175D3DCCD1}">
              <a14:hiddenFill xmlns:a14="http://schemas.microsoft.com/office/drawing/2010/main">
                <a:solidFill>
                  <a:srgbClr val="FFFFFF"/>
                </a:solidFill>
              </a14:hiddenFill>
            </a:ext>
          </a:extLst>
        </p:spPr>
      </p:pic>
      <p:sp>
        <p:nvSpPr>
          <p:cNvPr id="524297" name="Rectangle 9"/>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01822928"/>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6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6339"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6341" name="Rectangle 5"/>
          <p:cNvSpPr>
            <a:spLocks noChangeArrowheads="1"/>
          </p:cNvSpPr>
          <p:nvPr/>
        </p:nvSpPr>
        <p:spPr bwMode="auto">
          <a:xfrm>
            <a:off x="2532064" y="164623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Nonoptical Telescopes</a:t>
            </a:r>
            <a:endParaRPr lang="en-US" altLang="en-US" sz="2800">
              <a:solidFill>
                <a:srgbClr val="FFCC00"/>
              </a:solidFill>
              <a:latin typeface="Arial" panose="020B0604020202020204" pitchFamily="34" charset="0"/>
            </a:endParaRPr>
          </a:p>
          <a:p>
            <a:pPr eaLnBrk="0" fontAlgn="base" hangingPunct="0">
              <a:spcBef>
                <a:spcPct val="0"/>
              </a:spcBef>
              <a:spcAft>
                <a:spcPct val="0"/>
              </a:spcAft>
            </a:pPr>
            <a:endParaRPr lang="en-US" altLang="en-US" sz="2800" b="1">
              <a:solidFill>
                <a:srgbClr val="FFCC00"/>
              </a:solidFill>
              <a:latin typeface="Arial" panose="020B0604020202020204" pitchFamily="34" charset="0"/>
            </a:endParaRPr>
          </a:p>
        </p:txBody>
      </p:sp>
      <p:sp>
        <p:nvSpPr>
          <p:cNvPr id="526342" name="Rectangle 6"/>
          <p:cNvSpPr>
            <a:spLocks noChangeArrowheads="1"/>
          </p:cNvSpPr>
          <p:nvPr/>
        </p:nvSpPr>
        <p:spPr bwMode="auto">
          <a:xfrm>
            <a:off x="2397126" y="2355851"/>
            <a:ext cx="750887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Radio Telescopes  </a:t>
            </a:r>
            <a:r>
              <a:rPr lang="en-US" altLang="en-US">
                <a:solidFill>
                  <a:srgbClr val="FFFFFF"/>
                </a:solidFill>
                <a:latin typeface="Arial" panose="020B0604020202020204" pitchFamily="34" charset="0"/>
              </a:rPr>
              <a:t>Radio telescopes detect radio waves. Because radio wavelengths are much larger than optical wavelengths, radio telescopes much be very large. </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i="1">
                <a:solidFill>
                  <a:srgbClr val="FFCC00"/>
                </a:solidFill>
                <a:latin typeface="Arial" panose="020B0604020202020204" pitchFamily="34" charset="0"/>
              </a:rPr>
              <a:t> </a:t>
            </a:r>
            <a:r>
              <a:rPr lang="en-US" altLang="en-US" b="1">
                <a:solidFill>
                  <a:srgbClr val="FFCC00"/>
                </a:solidFill>
                <a:latin typeface="Arial" panose="020B0604020202020204" pitchFamily="34" charset="0"/>
              </a:rPr>
              <a:t>Linking Radio Telescopes</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Astronomers can get more detailed images of the universe by linking radio telescopes together. Working together, the telescopes function as a single giant telescope.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6343"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12385539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634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6342">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26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342"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745"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115731" name="Rectangle 19"/>
          <p:cNvSpPr>
            <a:spLocks noChangeArrowheads="1"/>
          </p:cNvSpPr>
          <p:nvPr/>
        </p:nvSpPr>
        <p:spPr bwMode="auto">
          <a:xfrm>
            <a:off x="2644776" y="1981200"/>
            <a:ext cx="7413625" cy="3746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List</a:t>
            </a:r>
            <a:r>
              <a:rPr lang="en-US" altLang="en-US">
                <a:solidFill>
                  <a:srgbClr val="FFFFFF"/>
                </a:solidFill>
                <a:latin typeface="Arial" panose="020B0604020202020204" pitchFamily="34" charset="0"/>
              </a:rPr>
              <a:t> the planets in the order in which they orbit the sun.</a:t>
            </a:r>
            <a:r>
              <a:rPr lang="en-US" altLang="en-US" b="1">
                <a:solidFill>
                  <a:srgbClr val="FFCC00"/>
                </a:solidFill>
                <a:latin typeface="Arial" panose="020B0604020202020204" pitchFamily="34" charset="0"/>
              </a:rPr>
              <a:t> </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scientists measure distances in space.</a:t>
            </a: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b="1">
              <a:solidFill>
                <a:srgbClr val="FFCC00"/>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how the planets in our solar system were discovered.</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three ways in which the inner planets and outer planets differ.</a:t>
            </a:r>
          </a:p>
        </p:txBody>
      </p:sp>
      <p:sp>
        <p:nvSpPr>
          <p:cNvPr id="115766" name="Rectangle 54"/>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115767" name="Text Box 55"/>
          <p:cNvSpPr txBox="1">
            <a:spLocks noChangeArrowheads="1"/>
          </p:cNvSpPr>
          <p:nvPr/>
        </p:nvSpPr>
        <p:spPr bwMode="auto">
          <a:xfrm>
            <a:off x="4953000" y="1"/>
            <a:ext cx="4629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115768" name="Rectangle 5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77376372"/>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8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2838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528389" name="Rectangle 5"/>
          <p:cNvSpPr>
            <a:spLocks noChangeArrowheads="1"/>
          </p:cNvSpPr>
          <p:nvPr/>
        </p:nvSpPr>
        <p:spPr bwMode="auto">
          <a:xfrm>
            <a:off x="2532064" y="164623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Nonoptical Telescopes, </a:t>
            </a:r>
            <a:r>
              <a:rPr lang="en-US" altLang="en-US" sz="2800" i="1">
                <a:solidFill>
                  <a:srgbClr val="FFCC00"/>
                </a:solidFill>
                <a:latin typeface="Arial" panose="020B0604020202020204" pitchFamily="34" charset="0"/>
              </a:rPr>
              <a:t>continued</a:t>
            </a:r>
          </a:p>
          <a:p>
            <a:pPr eaLnBrk="0" fontAlgn="base" hangingPunct="0">
              <a:spcBef>
                <a:spcPct val="0"/>
              </a:spcBef>
              <a:spcAft>
                <a:spcPct val="0"/>
              </a:spcAft>
            </a:pPr>
            <a:endParaRPr lang="en-US" altLang="en-US" sz="2800" b="1">
              <a:solidFill>
                <a:srgbClr val="FFCC00"/>
              </a:solidFill>
              <a:latin typeface="Arial" panose="020B0604020202020204" pitchFamily="34" charset="0"/>
            </a:endParaRPr>
          </a:p>
        </p:txBody>
      </p:sp>
      <p:sp>
        <p:nvSpPr>
          <p:cNvPr id="528390" name="Rectangle 6"/>
          <p:cNvSpPr>
            <a:spLocks noChangeArrowheads="1"/>
          </p:cNvSpPr>
          <p:nvPr/>
        </p:nvSpPr>
        <p:spPr bwMode="auto">
          <a:xfrm>
            <a:off x="2397126" y="2355851"/>
            <a:ext cx="7508875" cy="2305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Nonoptical Telescopes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Because most electromagnetic waves are blocked by the Earth’s atmosphere, scientists have placed ultraviolet telescopes, infrared telescopes, gamma-ray telescopes, and X-ray telescopes in space.</a:t>
            </a:r>
          </a:p>
          <a:p>
            <a:pPr eaLnBrk="0" fontAlgn="base" hangingPunct="0">
              <a:spcBef>
                <a:spcPct val="0"/>
              </a:spcBef>
              <a:spcAft>
                <a:spcPct val="0"/>
              </a:spcAft>
              <a:buClr>
                <a:srgbClr val="FFCC00"/>
              </a:buClr>
              <a:buFontTx/>
              <a:buChar char="•"/>
            </a:pPr>
            <a:endParaRPr lang="en-US" altLang="en-US" b="1">
              <a:solidFill>
                <a:srgbClr val="FFFFFF"/>
              </a:solidFill>
              <a:latin typeface="Arial" panose="020B0604020202020204" pitchFamily="34" charset="0"/>
            </a:endParaRPr>
          </a:p>
        </p:txBody>
      </p:sp>
      <p:sp>
        <p:nvSpPr>
          <p:cNvPr id="52839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1400523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839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283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9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30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11306"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11307" name="Rectangle 11"/>
          <p:cNvSpPr>
            <a:spLocks noChangeArrowheads="1"/>
          </p:cNvSpPr>
          <p:nvPr/>
        </p:nvSpPr>
        <p:spPr bwMode="auto">
          <a:xfrm>
            <a:off x="2286001" y="1219201"/>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Bellringer</a:t>
            </a:r>
            <a:endParaRPr lang="en-US" altLang="en-US" sz="2800">
              <a:solidFill>
                <a:srgbClr val="FFCC00"/>
              </a:solidFill>
              <a:latin typeface="Arial" panose="020B0604020202020204" pitchFamily="34" charset="0"/>
            </a:endParaRPr>
          </a:p>
        </p:txBody>
      </p:sp>
      <p:sp>
        <p:nvSpPr>
          <p:cNvPr id="311308" name="Rectangle 12"/>
          <p:cNvSpPr>
            <a:spLocks noChangeArrowheads="1"/>
          </p:cNvSpPr>
          <p:nvPr/>
        </p:nvSpPr>
        <p:spPr bwMode="auto">
          <a:xfrm>
            <a:off x="2286000" y="2209800"/>
            <a:ext cx="7924800" cy="1936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Is it possible to determine the direction of the North Pole just by looking at the stars? Explain your answer.</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 </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Write your answer in your </a:t>
            </a:r>
            <a:r>
              <a:rPr lang="en-US" altLang="en-US" sz="2400" b="1">
                <a:solidFill>
                  <a:srgbClr val="FFCC00"/>
                </a:solidFill>
                <a:latin typeface="Arial" panose="020B0604020202020204" pitchFamily="34" charset="0"/>
                <a:cs typeface="Times New Roman" panose="02020603050405020304" pitchFamily="18" charset="0"/>
              </a:rPr>
              <a:t>science journal.</a:t>
            </a:r>
            <a:r>
              <a:rPr lang="en-US" altLang="en-US" sz="2400">
                <a:solidFill>
                  <a:srgbClr val="FFCC00"/>
                </a:solidFill>
                <a:latin typeface="Arial" panose="020B0604020202020204" pitchFamily="34" charset="0"/>
              </a:rPr>
              <a:t> </a:t>
            </a: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a:t>
            </a:r>
          </a:p>
        </p:txBody>
      </p:sp>
      <p:sp>
        <p:nvSpPr>
          <p:cNvPr id="311311" name="Rectangle 15"/>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224143327"/>
      </p:ext>
    </p:extLst>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40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15403"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15407" name="Rectangle 15"/>
          <p:cNvSpPr>
            <a:spLocks noChangeArrowheads="1"/>
          </p:cNvSpPr>
          <p:nvPr/>
        </p:nvSpPr>
        <p:spPr bwMode="auto">
          <a:xfrm>
            <a:off x="2644776" y="1830389"/>
            <a:ext cx="7413625"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constellations are used to organize the night sky.</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FFFF"/>
                </a:solidFill>
                <a:latin typeface="Arial" panose="020B0604020202020204" pitchFamily="34" charset="0"/>
              </a:rPr>
              <a:t> </a:t>
            </a:r>
            <a:r>
              <a:rPr lang="en-US" altLang="en-US" b="1">
                <a:solidFill>
                  <a:srgbClr val="FFCC00"/>
                </a:solidFill>
                <a:latin typeface="Arial" panose="020B0604020202020204" pitchFamily="34" charset="0"/>
              </a:rPr>
              <a:t>Describe</a:t>
            </a:r>
            <a:r>
              <a:rPr lang="en-US" altLang="en-US">
                <a:solidFill>
                  <a:srgbClr val="FFFFFF"/>
                </a:solidFill>
                <a:latin typeface="Arial" panose="020B0604020202020204" pitchFamily="34" charset="0"/>
              </a:rPr>
              <a:t> how the altitude of a star is measured.</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Explain</a:t>
            </a:r>
            <a:r>
              <a:rPr lang="en-US" altLang="en-US">
                <a:solidFill>
                  <a:srgbClr val="FFFFFF"/>
                </a:solidFill>
                <a:latin typeface="Arial" panose="020B0604020202020204" pitchFamily="34" charset="0"/>
              </a:rPr>
              <a:t> how the celestial sphere is used to describe the location of objects in the sky.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Compare</a:t>
            </a:r>
            <a:r>
              <a:rPr lang="en-US" altLang="en-US">
                <a:solidFill>
                  <a:srgbClr val="FFFFFF"/>
                </a:solidFill>
                <a:latin typeface="Arial" panose="020B0604020202020204" pitchFamily="34" charset="0"/>
              </a:rPr>
              <a:t> size and scale in the universe, and explain how red shift indicates that the universe is expanding.</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315408" name="Rectangle 16"/>
          <p:cNvSpPr>
            <a:spLocks noChangeArrowheads="1"/>
          </p:cNvSpPr>
          <p:nvPr/>
        </p:nvSpPr>
        <p:spPr bwMode="auto">
          <a:xfrm>
            <a:off x="2347914" y="1189038"/>
            <a:ext cx="58054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Objectives</a:t>
            </a:r>
          </a:p>
        </p:txBody>
      </p:sp>
      <p:sp>
        <p:nvSpPr>
          <p:cNvPr id="315409"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21380285"/>
      </p:ext>
    </p:extLst>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093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80939"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80943" name="Rectangle 15"/>
          <p:cNvSpPr>
            <a:spLocks noChangeArrowheads="1"/>
          </p:cNvSpPr>
          <p:nvPr/>
        </p:nvSpPr>
        <p:spPr bwMode="auto">
          <a:xfrm>
            <a:off x="2532064" y="1325563"/>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Patterns in the Sky</a:t>
            </a:r>
            <a:endParaRPr lang="en-US" altLang="en-US" sz="3200" b="1">
              <a:solidFill>
                <a:srgbClr val="FFCC00"/>
              </a:solidFill>
              <a:latin typeface="Arial" panose="020B0604020202020204" pitchFamily="34" charset="0"/>
            </a:endParaRPr>
          </a:p>
        </p:txBody>
      </p:sp>
      <p:sp>
        <p:nvSpPr>
          <p:cNvPr id="380944" name="Rectangle 16"/>
          <p:cNvSpPr>
            <a:spLocks noChangeArrowheads="1"/>
          </p:cNvSpPr>
          <p:nvPr/>
        </p:nvSpPr>
        <p:spPr bwMode="auto">
          <a:xfrm>
            <a:off x="2532064" y="2125664"/>
            <a:ext cx="71850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Constellations Help Organize the Sky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 A constellation is a region of the sky. Each constellation shares a border with neighboring constellations. A constellation map is shown on the next slide.</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Seasonal Changes</a:t>
            </a:r>
            <a:r>
              <a:rPr lang="en-US" altLang="en-US" b="1">
                <a:solidFill>
                  <a:srgbClr val="FFFFFF"/>
                </a:solidFill>
                <a:latin typeface="Arial" panose="020B0604020202020204" pitchFamily="34" charset="0"/>
              </a:rPr>
              <a:t>  As </a:t>
            </a:r>
            <a:r>
              <a:rPr lang="en-US" altLang="en-US">
                <a:solidFill>
                  <a:srgbClr val="FFFFFF"/>
                </a:solidFill>
                <a:latin typeface="Arial" panose="020B0604020202020204" pitchFamily="34" charset="0"/>
              </a:rPr>
              <a:t>Earth revolves around the sun, the apparent locations of the constellations change from season to season</a:t>
            </a:r>
            <a:r>
              <a:rPr lang="en-US" altLang="en-US">
                <a:solidFill>
                  <a:srgbClr val="FFFFFF"/>
                </a:solidFill>
                <a:latin typeface="StoneSerif" charset="0"/>
              </a:rPr>
              <a:t>.</a:t>
            </a:r>
          </a:p>
        </p:txBody>
      </p:sp>
      <p:sp>
        <p:nvSpPr>
          <p:cNvPr id="380947" name="Rectangle 19"/>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92345250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809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0437" name="Text Box 5"/>
          <p:cNvSpPr txBox="1">
            <a:spLocks noChangeArrowheads="1"/>
          </p:cNvSpPr>
          <p:nvPr/>
        </p:nvSpPr>
        <p:spPr bwMode="auto">
          <a:xfrm>
            <a:off x="2133600" y="1054101"/>
            <a:ext cx="80279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Spring Constellations in the Northern Hemisphere</a:t>
            </a:r>
          </a:p>
        </p:txBody>
      </p:sp>
      <p:pic>
        <p:nvPicPr>
          <p:cNvPr id="530438" name="Picture 6" descr="078_TT_EARTH_HST"/>
          <p:cNvPicPr>
            <a:picLocks noChangeAspect="1" noChangeArrowheads="1"/>
          </p:cNvPicPr>
          <p:nvPr/>
        </p:nvPicPr>
        <p:blipFill>
          <a:blip r:embed="rId4">
            <a:extLst>
              <a:ext uri="{28A0092B-C50C-407E-A947-70E740481C1C}">
                <a14:useLocalDpi xmlns:a14="http://schemas.microsoft.com/office/drawing/2010/main" val="0"/>
              </a:ext>
            </a:extLst>
          </a:blip>
          <a:srcRect l="16013" t="14044" r="6863" b="28027"/>
          <a:stretch>
            <a:fillRect/>
          </a:stretch>
        </p:blipFill>
        <p:spPr bwMode="auto">
          <a:xfrm>
            <a:off x="4114800" y="1511300"/>
            <a:ext cx="4419600" cy="4419600"/>
          </a:xfrm>
          <a:prstGeom prst="rect">
            <a:avLst/>
          </a:prstGeom>
          <a:noFill/>
          <a:extLst>
            <a:ext uri="{909E8E84-426E-40DD-AFC4-6F175D3DCCD1}">
              <a14:hiddenFill xmlns:a14="http://schemas.microsoft.com/office/drawing/2010/main">
                <a:solidFill>
                  <a:srgbClr val="FFFFFF"/>
                </a:solidFill>
              </a14:hiddenFill>
            </a:ext>
          </a:extLst>
        </p:spPr>
      </p:pic>
      <p:sp>
        <p:nvSpPr>
          <p:cNvPr id="530439"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0440"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749226989"/>
      </p:ext>
    </p:extLst>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248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2485" name="Rectangle 5"/>
          <p:cNvSpPr>
            <a:spLocks noChangeArrowheads="1"/>
          </p:cNvSpPr>
          <p:nvPr/>
        </p:nvSpPr>
        <p:spPr bwMode="auto">
          <a:xfrm>
            <a:off x="2286000" y="1065213"/>
            <a:ext cx="76787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Finding Stars in the Night Sky</a:t>
            </a:r>
          </a:p>
        </p:txBody>
      </p:sp>
      <p:sp>
        <p:nvSpPr>
          <p:cNvPr id="532486" name="Rectangle 6"/>
          <p:cNvSpPr>
            <a:spLocks noChangeArrowheads="1"/>
          </p:cNvSpPr>
          <p:nvPr/>
        </p:nvSpPr>
        <p:spPr bwMode="auto">
          <a:xfrm>
            <a:off x="2286000" y="1625601"/>
            <a:ext cx="7678738"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You can describe the location of a star or planet by using an instrument called an astrolabe and the following points of reference:</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The</a:t>
            </a:r>
            <a:r>
              <a:rPr lang="en-US" altLang="en-US" b="1">
                <a:solidFill>
                  <a:srgbClr val="000000"/>
                </a:solidFill>
                <a:latin typeface="Arial" panose="020B0604020202020204" pitchFamily="34" charset="0"/>
              </a:rPr>
              <a:t> </a:t>
            </a:r>
            <a:r>
              <a:rPr lang="en-US" altLang="en-US" b="1">
                <a:solidFill>
                  <a:srgbClr val="FFCC00"/>
                </a:solidFill>
                <a:latin typeface="Arial" panose="020B0604020202020204" pitchFamily="34" charset="0"/>
              </a:rPr>
              <a:t>zenith</a:t>
            </a:r>
            <a:r>
              <a:rPr lang="en-US" altLang="en-US" b="1">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point in the sky directly above on observer on Earth.</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The</a:t>
            </a:r>
            <a:r>
              <a:rPr lang="en-US" altLang="en-US">
                <a:solidFill>
                  <a:srgbClr val="000000"/>
                </a:solidFill>
                <a:latin typeface="Arial" panose="020B0604020202020204" pitchFamily="34" charset="0"/>
              </a:rPr>
              <a:t> </a:t>
            </a:r>
            <a:r>
              <a:rPr lang="en-US" altLang="en-US" b="1">
                <a:solidFill>
                  <a:srgbClr val="FFCC00"/>
                </a:solidFill>
                <a:latin typeface="Arial" panose="020B0604020202020204" pitchFamily="34" charset="0"/>
              </a:rPr>
              <a:t>altitude</a:t>
            </a:r>
            <a:r>
              <a:rPr lang="en-US" altLang="en-US" b="1">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angle between an object in the sky and the horizon. </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The</a:t>
            </a:r>
            <a:r>
              <a:rPr lang="en-US" altLang="en-US">
                <a:solidFill>
                  <a:srgbClr val="000000"/>
                </a:solidFill>
                <a:latin typeface="Arial" panose="020B0604020202020204" pitchFamily="34" charset="0"/>
              </a:rPr>
              <a:t> </a:t>
            </a:r>
            <a:r>
              <a:rPr lang="en-US" altLang="en-US" b="1">
                <a:solidFill>
                  <a:srgbClr val="FFCC00"/>
                </a:solidFill>
                <a:latin typeface="Arial" panose="020B0604020202020204" pitchFamily="34" charset="0"/>
              </a:rPr>
              <a:t>horizon</a:t>
            </a:r>
            <a:r>
              <a:rPr lang="en-US" altLang="en-US">
                <a:solidFill>
                  <a:srgbClr val="000000"/>
                </a:solidFill>
                <a:latin typeface="Arial" panose="020B0604020202020204" pitchFamily="34" charset="0"/>
              </a:rPr>
              <a:t> </a:t>
            </a:r>
            <a:r>
              <a:rPr lang="en-US" altLang="en-US">
                <a:solidFill>
                  <a:srgbClr val="FFFFFF"/>
                </a:solidFill>
                <a:latin typeface="Arial" panose="020B0604020202020204" pitchFamily="34" charset="0"/>
              </a:rPr>
              <a:t>is the line where the sky and the Earth appear to meet.</a:t>
            </a:r>
            <a:endParaRPr lang="en-US" altLang="en-US">
              <a:solidFill>
                <a:srgbClr val="FFFFFF"/>
              </a:solidFill>
              <a:latin typeface="StoneSerif" charset="0"/>
            </a:endParaRPr>
          </a:p>
        </p:txBody>
      </p:sp>
      <p:sp>
        <p:nvSpPr>
          <p:cNvPr id="53248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936160839"/>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48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48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3248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32486">
                                            <p:txEl>
                                              <p:pRg st="6" end="6"/>
                                            </p:txEl>
                                          </p:spTgt>
                                        </p:tgtEl>
                                        <p:attrNameLst>
                                          <p:attrName>style.visibility</p:attrName>
                                        </p:attrNameLst>
                                      </p:cBhvr>
                                      <p:to>
                                        <p:strVal val="visible"/>
                                      </p:to>
                                    </p:set>
                                  </p:childTnLst>
                                </p:cTn>
                              </p:par>
                            </p:childTnLst>
                          </p:cTn>
                        </p:par>
                        <p:par>
                          <p:cTn id="19" fill="hold" nodeType="afterGroup">
                            <p:stCondLst>
                              <p:cond delay="500"/>
                            </p:stCondLst>
                            <p:childTnLst>
                              <p:par>
                                <p:cTn id="20" presetID="1" presetClass="entr" presetSubtype="0" fill="hold" nodeType="afterEffect">
                                  <p:stCondLst>
                                    <p:cond delay="0"/>
                                  </p:stCondLst>
                                  <p:childTnLst>
                                    <p:set>
                                      <p:cBhvr>
                                        <p:cTn id="21" dur="1" fill="hold">
                                          <p:stCondLst>
                                            <p:cond delay="499"/>
                                          </p:stCondLst>
                                        </p:cTn>
                                        <p:tgtEl>
                                          <p:spTgt spid="532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486"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6580" name="Text Box 4"/>
          <p:cNvSpPr txBox="1">
            <a:spLocks noChangeArrowheads="1"/>
          </p:cNvSpPr>
          <p:nvPr/>
        </p:nvSpPr>
        <p:spPr bwMode="auto">
          <a:xfrm>
            <a:off x="2133601" y="1054101"/>
            <a:ext cx="46783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Zenith, Altitude, and Horizon</a:t>
            </a:r>
          </a:p>
        </p:txBody>
      </p:sp>
      <p:pic>
        <p:nvPicPr>
          <p:cNvPr id="536582" name="Picture 6" descr="079_TT_EARTH_HST"/>
          <p:cNvPicPr>
            <a:picLocks noChangeAspect="1" noChangeArrowheads="1"/>
          </p:cNvPicPr>
          <p:nvPr/>
        </p:nvPicPr>
        <p:blipFill>
          <a:blip r:embed="rId4">
            <a:extLst>
              <a:ext uri="{28A0092B-C50C-407E-A947-70E740481C1C}">
                <a14:useLocalDpi xmlns:a14="http://schemas.microsoft.com/office/drawing/2010/main" val="0"/>
              </a:ext>
            </a:extLst>
          </a:blip>
          <a:srcRect l="7054" t="22549" r="11049" b="21242"/>
          <a:stretch>
            <a:fillRect/>
          </a:stretch>
        </p:blipFill>
        <p:spPr bwMode="auto">
          <a:xfrm>
            <a:off x="2133600" y="1893889"/>
            <a:ext cx="8077200" cy="4251325"/>
          </a:xfrm>
          <a:prstGeom prst="rect">
            <a:avLst/>
          </a:prstGeom>
          <a:noFill/>
          <a:extLst>
            <a:ext uri="{909E8E84-426E-40DD-AFC4-6F175D3DCCD1}">
              <a14:hiddenFill xmlns:a14="http://schemas.microsoft.com/office/drawing/2010/main">
                <a:solidFill>
                  <a:srgbClr val="FFFFFF"/>
                </a:solidFill>
              </a14:hiddenFill>
            </a:ext>
          </a:extLst>
        </p:spPr>
      </p:pic>
      <p:sp>
        <p:nvSpPr>
          <p:cNvPr id="536583"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6584"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4090817506"/>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4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453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4533" name="Rectangle 5"/>
          <p:cNvSpPr>
            <a:spLocks noChangeArrowheads="1"/>
          </p:cNvSpPr>
          <p:nvPr/>
        </p:nvSpPr>
        <p:spPr bwMode="auto">
          <a:xfrm>
            <a:off x="2532064" y="1325563"/>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Finding Stars in the Night Sky, </a:t>
            </a:r>
            <a:r>
              <a:rPr lang="en-US" altLang="en-US" sz="2800" b="1" i="1">
                <a:solidFill>
                  <a:srgbClr val="FFCC00"/>
                </a:solidFill>
                <a:latin typeface="Arial" panose="020B0604020202020204" pitchFamily="34" charset="0"/>
              </a:rPr>
              <a:t> continued</a:t>
            </a:r>
            <a:endParaRPr lang="en-US" altLang="en-US" sz="2800" b="1">
              <a:solidFill>
                <a:srgbClr val="FFCC00"/>
              </a:solidFill>
              <a:latin typeface="Arial" panose="020B0604020202020204" pitchFamily="34" charset="0"/>
            </a:endParaRPr>
          </a:p>
        </p:txBody>
      </p:sp>
      <p:sp>
        <p:nvSpPr>
          <p:cNvPr id="534534" name="Rectangle 6"/>
          <p:cNvSpPr>
            <a:spLocks noChangeArrowheads="1"/>
          </p:cNvSpPr>
          <p:nvPr/>
        </p:nvSpPr>
        <p:spPr bwMode="auto">
          <a:xfrm>
            <a:off x="2532064" y="2125664"/>
            <a:ext cx="7185025" cy="304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Using an astrolabe allows you to describe where a star or planet is relative to you. Scientists need a different method that describes location independently of the observer’s location.</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Astronomers describe the location of a star or planet in terms of the celestial sphere.</a:t>
            </a:r>
            <a:r>
              <a:rPr lang="en-US" altLang="en-US">
                <a:solidFill>
                  <a:srgbClr val="000000"/>
                </a:solidFill>
                <a:latin typeface="Arial" panose="020B0604020202020204" pitchFamily="34" charset="0"/>
              </a:rPr>
              <a:t> </a:t>
            </a:r>
          </a:p>
          <a:p>
            <a:pPr eaLnBrk="0" fontAlgn="base" hangingPunct="0">
              <a:spcBef>
                <a:spcPct val="0"/>
              </a:spcBef>
              <a:spcAft>
                <a:spcPct val="0"/>
              </a:spcAft>
              <a:buClr>
                <a:srgbClr val="FFCC00"/>
              </a:buClr>
              <a:buFontTx/>
              <a:buChar char="•"/>
            </a:pPr>
            <a:endParaRPr lang="en-US" altLang="en-US">
              <a:solidFill>
                <a:srgbClr val="FFFFFF"/>
              </a:solidFill>
              <a:latin typeface="StoneSerif" charset="0"/>
            </a:endParaRPr>
          </a:p>
        </p:txBody>
      </p:sp>
      <p:sp>
        <p:nvSpPr>
          <p:cNvPr id="534535"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6448405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45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4534">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34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453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40676" name="Text Box 4"/>
          <p:cNvSpPr txBox="1">
            <a:spLocks noChangeArrowheads="1"/>
          </p:cNvSpPr>
          <p:nvPr/>
        </p:nvSpPr>
        <p:spPr bwMode="auto">
          <a:xfrm>
            <a:off x="2133600" y="1054101"/>
            <a:ext cx="3511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a:solidFill>
                  <a:srgbClr val="000000"/>
                </a:solidFill>
                <a:latin typeface="Arial" panose="020B0604020202020204" pitchFamily="34" charset="0"/>
              </a:rPr>
              <a:t>The Celestial Sphere</a:t>
            </a:r>
          </a:p>
        </p:txBody>
      </p:sp>
      <p:pic>
        <p:nvPicPr>
          <p:cNvPr id="540678" name="Picture 6" descr="080_TT_EARTH_HST"/>
          <p:cNvPicPr>
            <a:picLocks noChangeAspect="1" noChangeArrowheads="1"/>
          </p:cNvPicPr>
          <p:nvPr/>
        </p:nvPicPr>
        <p:blipFill>
          <a:blip r:embed="rId4">
            <a:extLst>
              <a:ext uri="{28A0092B-C50C-407E-A947-70E740481C1C}">
                <a14:useLocalDpi xmlns:a14="http://schemas.microsoft.com/office/drawing/2010/main" val="0"/>
              </a:ext>
            </a:extLst>
          </a:blip>
          <a:srcRect l="17041" t="21242" r="18040" b="30392"/>
          <a:stretch>
            <a:fillRect/>
          </a:stretch>
        </p:blipFill>
        <p:spPr bwMode="auto">
          <a:xfrm>
            <a:off x="2362201" y="1638300"/>
            <a:ext cx="7567613" cy="4152900"/>
          </a:xfrm>
          <a:prstGeom prst="rect">
            <a:avLst/>
          </a:prstGeom>
          <a:noFill/>
          <a:extLst>
            <a:ext uri="{909E8E84-426E-40DD-AFC4-6F175D3DCCD1}">
              <a14:hiddenFill xmlns:a14="http://schemas.microsoft.com/office/drawing/2010/main">
                <a:solidFill>
                  <a:srgbClr val="FFFFFF"/>
                </a:solidFill>
              </a14:hiddenFill>
            </a:ext>
          </a:extLst>
        </p:spPr>
      </p:pic>
      <p:sp>
        <p:nvSpPr>
          <p:cNvPr id="540679" name="Text Box 7"/>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0680"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724564832"/>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10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601091"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601093" name="Rectangle 5"/>
          <p:cNvSpPr>
            <a:spLocks noChangeArrowheads="1"/>
          </p:cNvSpPr>
          <p:nvPr/>
        </p:nvSpPr>
        <p:spPr bwMode="auto">
          <a:xfrm>
            <a:off x="2532064" y="1066800"/>
            <a:ext cx="7050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Describing a Star’s Position</a:t>
            </a:r>
          </a:p>
        </p:txBody>
      </p:sp>
      <p:sp>
        <p:nvSpPr>
          <p:cNvPr id="601095" name="Rectangle 7"/>
          <p:cNvSpPr>
            <a:spLocks noChangeArrowheads="1"/>
          </p:cNvSpPr>
          <p:nvPr/>
        </p:nvSpPr>
        <p:spPr bwMode="auto">
          <a:xfrm>
            <a:off x="2743200" y="1676401"/>
            <a:ext cx="73152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Click below to watch the Visual Concept.</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You may stop the video at any time by pressing </a:t>
            </a:r>
            <a:br>
              <a:rPr lang="en-US" altLang="en-US" sz="2000" b="1">
                <a:solidFill>
                  <a:srgbClr val="FFFFFF"/>
                </a:solidFill>
                <a:latin typeface="Arial" panose="020B0604020202020204" pitchFamily="34" charset="0"/>
              </a:rPr>
            </a:br>
            <a:r>
              <a:rPr lang="en-US" altLang="en-US" sz="2000" b="1">
                <a:solidFill>
                  <a:srgbClr val="FFFFFF"/>
                </a:solidFill>
                <a:latin typeface="Arial" panose="020B0604020202020204" pitchFamily="34" charset="0"/>
              </a:rPr>
              <a:t>the </a:t>
            </a:r>
            <a:r>
              <a:rPr lang="en-US" altLang="en-US" sz="2000" b="1">
                <a:solidFill>
                  <a:srgbClr val="FFCC00"/>
                </a:solidFill>
                <a:latin typeface="Arial" panose="020B0604020202020204" pitchFamily="34" charset="0"/>
              </a:rPr>
              <a:t>Esc </a:t>
            </a:r>
            <a:r>
              <a:rPr lang="en-US" altLang="en-US" sz="2000" b="1">
                <a:solidFill>
                  <a:srgbClr val="FFFFFF"/>
                </a:solidFill>
                <a:latin typeface="Arial" panose="020B0604020202020204" pitchFamily="34" charset="0"/>
              </a:rPr>
              <a:t>key.</a:t>
            </a:r>
          </a:p>
        </p:txBody>
      </p:sp>
      <p:pic>
        <p:nvPicPr>
          <p:cNvPr id="601096" name="Picture 8">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00400"/>
            <a:ext cx="3676650" cy="806450"/>
          </a:xfrm>
          <a:prstGeom prst="rect">
            <a:avLst/>
          </a:prstGeom>
          <a:noFill/>
          <a:extLst>
            <a:ext uri="{909E8E84-426E-40DD-AFC4-6F175D3DCCD1}">
              <a14:hiddenFill xmlns:a14="http://schemas.microsoft.com/office/drawing/2010/main">
                <a:solidFill>
                  <a:srgbClr val="FFFFFF"/>
                </a:solidFill>
              </a14:hiddenFill>
            </a:ext>
          </a:extLst>
        </p:spPr>
      </p:pic>
      <p:sp>
        <p:nvSpPr>
          <p:cNvPr id="601097" name="Rectangle 9">
            <a:hlinkClick r:id="rId5" action="ppaction://hlinkfile"/>
          </p:cNvPr>
          <p:cNvSpPr>
            <a:spLocks noChangeArrowheads="1"/>
          </p:cNvSpPr>
          <p:nvPr/>
        </p:nvSpPr>
        <p:spPr bwMode="auto">
          <a:xfrm>
            <a:off x="4200525" y="33797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a:solidFill>
                  <a:srgbClr val="000099"/>
                </a:solidFill>
                <a:latin typeface="Arial" panose="020B0604020202020204" pitchFamily="34" charset="0"/>
                <a:hlinkClick r:id="rId5" action="ppaction://hlinkfile"/>
              </a:rPr>
              <a:t>Visual Concept</a:t>
            </a:r>
            <a:endParaRPr lang="en-US" altLang="en-US" b="1">
              <a:solidFill>
                <a:srgbClr val="000099"/>
              </a:solidFill>
              <a:latin typeface="Arial" panose="020B0604020202020204" pitchFamily="34" charset="0"/>
            </a:endParaRPr>
          </a:p>
        </p:txBody>
      </p:sp>
      <p:sp>
        <p:nvSpPr>
          <p:cNvPr id="601098" name="Rectangle 10"/>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93541454"/>
      </p:ext>
    </p:extLst>
  </p:cSld>
  <p:clrMapOvr>
    <a:overrideClrMapping bg1="lt1" tx1="dk1" bg2="lt2" tx2="dk2" accent1="accent1" accent2="accent2" accent3="accent3" accent4="accent4" accent5="accent5" accent6="accent6" hlink="hlink" folHlink="folHlink"/>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68651" name="Text Box 11"/>
          <p:cNvSpPr txBox="1">
            <a:spLocks noChangeArrowheads="1"/>
          </p:cNvSpPr>
          <p:nvPr/>
        </p:nvSpPr>
        <p:spPr bwMode="auto">
          <a:xfrm>
            <a:off x="4953000" y="1"/>
            <a:ext cx="4629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368656" name="Rectangle 16"/>
          <p:cNvSpPr>
            <a:spLocks noChangeArrowheads="1"/>
          </p:cNvSpPr>
          <p:nvPr/>
        </p:nvSpPr>
        <p:spPr bwMode="auto">
          <a:xfrm>
            <a:off x="2439989" y="2438401"/>
            <a:ext cx="7185025" cy="2416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People in ancient cultures used the seasonal cycles to determine when they should plant and harvest crops. They built observatories to study the night sky.</a:t>
            </a:r>
          </a:p>
          <a:p>
            <a:pPr eaLnBrk="0" fontAlgn="base" hangingPunct="0">
              <a:lnSpc>
                <a:spcPct val="90000"/>
              </a:lnSpc>
              <a:spcBef>
                <a:spcPct val="0"/>
              </a:spcBef>
              <a:spcAft>
                <a:spcPct val="0"/>
              </a:spcAft>
              <a:buClr>
                <a:srgbClr val="FFCC00"/>
              </a:buClr>
              <a:buFont typeface="Times" panose="02020603050405020304" pitchFamily="18" charset="0"/>
              <a:buChar char="•"/>
            </a:pPr>
            <a:endParaRPr lang="en-US" altLang="en-US">
              <a:solidFill>
                <a:srgbClr val="FFFFFF"/>
              </a:solidFill>
              <a:latin typeface="Arial" panose="020B0604020202020204" pitchFamily="34" charset="0"/>
            </a:endParaRPr>
          </a:p>
          <a:p>
            <a:pPr eaLnBrk="0" fontAlgn="base" hangingPunct="0">
              <a:lnSpc>
                <a:spcPct val="90000"/>
              </a:lnSpc>
              <a:spcBef>
                <a:spcPct val="0"/>
              </a:spcBef>
              <a:spcAft>
                <a:spcPct val="0"/>
              </a:spcAft>
              <a:buClr>
                <a:srgbClr val="FFCC00"/>
              </a:buClr>
              <a:buFont typeface="Times" panose="02020603050405020304" pitchFamily="18" charset="0"/>
              <a:buChar char="•"/>
            </a:pPr>
            <a:r>
              <a:rPr lang="en-US" altLang="en-US">
                <a:solidFill>
                  <a:srgbClr val="FFFFFF"/>
                </a:solidFill>
                <a:latin typeface="Arial" panose="020B0604020202020204" pitchFamily="34" charset="0"/>
              </a:rPr>
              <a:t>Over time, the science of astronomy developed.</a:t>
            </a:r>
            <a:r>
              <a:rPr lang="en-US" altLang="en-US" b="1">
                <a:solidFill>
                  <a:srgbClr val="FFCC00"/>
                </a:solidFill>
                <a:latin typeface="Arial" panose="020B0604020202020204" pitchFamily="34" charset="0"/>
              </a:rPr>
              <a:t> Astronomy </a:t>
            </a:r>
            <a:r>
              <a:rPr lang="en-US" altLang="en-US">
                <a:solidFill>
                  <a:srgbClr val="FFFFFF"/>
                </a:solidFill>
                <a:latin typeface="Arial" panose="020B0604020202020204" pitchFamily="34" charset="0"/>
              </a:rPr>
              <a:t>is the study of the universe</a:t>
            </a:r>
            <a:r>
              <a:rPr lang="en-US" altLang="en-US" b="1">
                <a:solidFill>
                  <a:srgbClr val="FFFFFF"/>
                </a:solidFill>
                <a:latin typeface="Arial" panose="020B0604020202020204" pitchFamily="34" charset="0"/>
              </a:rPr>
              <a:t>.</a:t>
            </a:r>
            <a:r>
              <a:rPr lang="en-US" altLang="en-US" b="1">
                <a:solidFill>
                  <a:srgbClr val="FFCC00"/>
                </a:solidFill>
                <a:latin typeface="Arial" panose="020B0604020202020204" pitchFamily="34" charset="0"/>
              </a:rPr>
              <a:t> </a:t>
            </a:r>
            <a:endParaRPr lang="en-US" altLang="en-US">
              <a:solidFill>
                <a:srgbClr val="FFFFFF"/>
              </a:solidFill>
              <a:latin typeface="Arial" panose="020B0604020202020204" pitchFamily="34" charset="0"/>
            </a:endParaRPr>
          </a:p>
        </p:txBody>
      </p:sp>
      <p:sp>
        <p:nvSpPr>
          <p:cNvPr id="368657" name="Text Box 17"/>
          <p:cNvSpPr txBox="1">
            <a:spLocks noChangeArrowheads="1"/>
          </p:cNvSpPr>
          <p:nvPr/>
        </p:nvSpPr>
        <p:spPr bwMode="auto">
          <a:xfrm>
            <a:off x="2566988" y="1465263"/>
            <a:ext cx="2063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Astronomy</a:t>
            </a:r>
            <a:endParaRPr lang="en-US" altLang="en-US" sz="2800">
              <a:solidFill>
                <a:srgbClr val="FFCC00"/>
              </a:solidFill>
              <a:latin typeface="Arial" panose="020B0604020202020204" pitchFamily="34" charset="0"/>
            </a:endParaRPr>
          </a:p>
        </p:txBody>
      </p:sp>
      <p:sp>
        <p:nvSpPr>
          <p:cNvPr id="368658" name="Rectangle 1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88064068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56">
                                            <p:txEl>
                                              <p:pRg st="2" end="2"/>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3686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6"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8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38627"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38629" name="Rectangle 5"/>
          <p:cNvSpPr>
            <a:spLocks noChangeArrowheads="1"/>
          </p:cNvSpPr>
          <p:nvPr/>
        </p:nvSpPr>
        <p:spPr bwMode="auto">
          <a:xfrm>
            <a:off x="2532064" y="138588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Size and Scale of the Universe</a:t>
            </a:r>
          </a:p>
        </p:txBody>
      </p:sp>
      <p:sp>
        <p:nvSpPr>
          <p:cNvPr id="538630" name="Rectangle 6"/>
          <p:cNvSpPr>
            <a:spLocks noChangeArrowheads="1"/>
          </p:cNvSpPr>
          <p:nvPr/>
        </p:nvSpPr>
        <p:spPr bwMode="auto">
          <a:xfrm>
            <a:off x="2439989" y="1760539"/>
            <a:ext cx="7185025"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In the 1600s, Nicolaus Copernicus noticed that the planets appeared to move relative to each other but that the stars did not. Thus, he thought that the stars must be much farther away than the planets.</a:t>
            </a:r>
          </a:p>
          <a:p>
            <a:pPr eaLnBrk="0" fontAlgn="base" hangingPunct="0">
              <a:spcBef>
                <a:spcPct val="0"/>
              </a:spcBef>
              <a:spcAft>
                <a:spcPct val="0"/>
              </a:spcAft>
              <a:buClr>
                <a:srgbClr val="FFCC00"/>
              </a:buClr>
            </a:pPr>
            <a:endParaRPr lang="en-US" altLang="en-US">
              <a:solidFill>
                <a:srgbClr val="FFCC00"/>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CC00"/>
                </a:solidFill>
                <a:latin typeface="Arial" panose="020B0604020202020204" pitchFamily="34" charset="0"/>
              </a:rPr>
              <a:t> </a:t>
            </a:r>
            <a:r>
              <a:rPr lang="en-US" altLang="en-US" b="1">
                <a:solidFill>
                  <a:srgbClr val="FFCC00"/>
                </a:solidFill>
                <a:latin typeface="Arial" panose="020B0604020202020204" pitchFamily="34" charset="0"/>
              </a:rPr>
              <a:t>Measuring Distance in Space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A </a:t>
            </a:r>
            <a:r>
              <a:rPr lang="en-US" altLang="en-US" b="1">
                <a:solidFill>
                  <a:srgbClr val="FFCC00"/>
                </a:solidFill>
                <a:latin typeface="Arial" panose="020B0604020202020204" pitchFamily="34" charset="0"/>
              </a:rPr>
              <a:t>light-year</a:t>
            </a:r>
            <a:r>
              <a:rPr lang="en-US" altLang="en-US">
                <a:solidFill>
                  <a:srgbClr val="FFFFFF"/>
                </a:solidFill>
                <a:latin typeface="Arial" panose="020B0604020202020204" pitchFamily="34" charset="0"/>
              </a:rPr>
              <a:t> is a unit of length equal to the distance that light travels in 1 year. </a:t>
            </a:r>
          </a:p>
        </p:txBody>
      </p:sp>
      <p:sp>
        <p:nvSpPr>
          <p:cNvPr id="538631"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8441193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86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8630">
                                            <p:txEl>
                                              <p:pRg st="3" end="3"/>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38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863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42723"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2725" name="Rectangle 5"/>
          <p:cNvSpPr>
            <a:spLocks noChangeArrowheads="1"/>
          </p:cNvSpPr>
          <p:nvPr/>
        </p:nvSpPr>
        <p:spPr bwMode="auto">
          <a:xfrm>
            <a:off x="2532064" y="1385888"/>
            <a:ext cx="767873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Size and Scale of the Universe, </a:t>
            </a:r>
            <a:r>
              <a:rPr lang="en-US" altLang="en-US" sz="2800" i="1">
                <a:solidFill>
                  <a:srgbClr val="FFCC00"/>
                </a:solidFill>
                <a:latin typeface="Arial" panose="020B0604020202020204" pitchFamily="34" charset="0"/>
              </a:rPr>
              <a:t>continued</a:t>
            </a:r>
            <a:endParaRPr lang="en-US" altLang="en-US" sz="2800" b="1">
              <a:solidFill>
                <a:srgbClr val="FFCC00"/>
              </a:solidFill>
              <a:latin typeface="Arial" panose="020B0604020202020204" pitchFamily="34" charset="0"/>
            </a:endParaRPr>
          </a:p>
        </p:txBody>
      </p:sp>
      <p:sp>
        <p:nvSpPr>
          <p:cNvPr id="542726" name="Rectangle 6"/>
          <p:cNvSpPr>
            <a:spLocks noChangeArrowheads="1"/>
          </p:cNvSpPr>
          <p:nvPr/>
        </p:nvSpPr>
        <p:spPr bwMode="auto">
          <a:xfrm>
            <a:off x="2439989" y="2743200"/>
            <a:ext cx="7185025"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It is important to consider scale when thinking about the universe. Although stars looks tiny in the night sky, remember that they are actually a lot larger than Earth.</a:t>
            </a:r>
          </a:p>
        </p:txBody>
      </p:sp>
      <p:sp>
        <p:nvSpPr>
          <p:cNvPr id="542727"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199533820"/>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26">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5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26"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6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546819" name="Text Box 3"/>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546821" name="Rectangle 5"/>
          <p:cNvSpPr>
            <a:spLocks noChangeArrowheads="1"/>
          </p:cNvSpPr>
          <p:nvPr/>
        </p:nvSpPr>
        <p:spPr bwMode="auto">
          <a:xfrm>
            <a:off x="2532064" y="138588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The Doppler Effect</a:t>
            </a:r>
          </a:p>
        </p:txBody>
      </p:sp>
      <p:sp>
        <p:nvSpPr>
          <p:cNvPr id="546822" name="Rectangle 6"/>
          <p:cNvSpPr>
            <a:spLocks noChangeArrowheads="1"/>
          </p:cNvSpPr>
          <p:nvPr/>
        </p:nvSpPr>
        <p:spPr bwMode="auto">
          <a:xfrm>
            <a:off x="2439989" y="1760539"/>
            <a:ext cx="7185025" cy="4521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What Is the Doppler Effect?</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Have you ever noticed that when a driver in an approaching car blows the horn, the horn sounds higher pitched as the car approaches and lower pitched after the car passes? This effect is called the Doppler effect.</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a:solidFill>
                  <a:srgbClr val="FFFFFF"/>
                </a:solidFill>
                <a:latin typeface="Arial" panose="020B0604020202020204" pitchFamily="34" charset="0"/>
              </a:rPr>
              <a:t> </a:t>
            </a:r>
            <a:r>
              <a:rPr lang="en-US" altLang="en-US" b="1">
                <a:solidFill>
                  <a:srgbClr val="FFCC00"/>
                </a:solidFill>
                <a:latin typeface="Arial" panose="020B0604020202020204" pitchFamily="34" charset="0"/>
              </a:rPr>
              <a:t>An Expanding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Doppler effect has been used to discover that galaxies are rapidly moving apart from each other.</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p:txBody>
      </p:sp>
      <p:sp>
        <p:nvSpPr>
          <p:cNvPr id="546823" name="Rectangle 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6357097"/>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6822">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6822">
                                            <p:txEl>
                                              <p:pRg st="3" end="3"/>
                                            </p:txEl>
                                          </p:spTgt>
                                        </p:tgtEl>
                                        <p:attrNameLst>
                                          <p:attrName>style.visibility</p:attrName>
                                        </p:attrNameLst>
                                      </p:cBhvr>
                                      <p:to>
                                        <p:strVal val="visible"/>
                                      </p:to>
                                    </p:set>
                                  </p:childTnLst>
                                </p:cTn>
                              </p:par>
                            </p:childTnLst>
                          </p:cTn>
                        </p:par>
                        <p:par>
                          <p:cTn id="11" fill="hold" nodeType="afterGroup">
                            <p:stCondLst>
                              <p:cond delay="500"/>
                            </p:stCondLst>
                            <p:childTnLst>
                              <p:par>
                                <p:cTn id="12" presetID="1" presetClass="entr" presetSubtype="0" fill="hold" nodeType="afterEffect">
                                  <p:stCondLst>
                                    <p:cond delay="0"/>
                                  </p:stCondLst>
                                  <p:childTnLst>
                                    <p:set>
                                      <p:cBhvr>
                                        <p:cTn id="13" dur="1" fill="hold">
                                          <p:stCondLst>
                                            <p:cond delay="499"/>
                                          </p:stCondLst>
                                        </p:cTn>
                                        <p:tgtEl>
                                          <p:spTgt spid="546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2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97323" name="Text Box 11"/>
          <p:cNvSpPr txBox="1">
            <a:spLocks noChangeArrowheads="1"/>
          </p:cNvSpPr>
          <p:nvPr/>
        </p:nvSpPr>
        <p:spPr bwMode="auto">
          <a:xfrm>
            <a:off x="4953000" y="152401"/>
            <a:ext cx="462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3</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Mapping the Stars</a:t>
            </a:r>
          </a:p>
        </p:txBody>
      </p:sp>
      <p:sp>
        <p:nvSpPr>
          <p:cNvPr id="397327" name="Rectangle 15"/>
          <p:cNvSpPr>
            <a:spLocks noChangeArrowheads="1"/>
          </p:cNvSpPr>
          <p:nvPr/>
        </p:nvSpPr>
        <p:spPr bwMode="auto">
          <a:xfrm>
            <a:off x="2532064" y="1066800"/>
            <a:ext cx="705008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3200" b="1">
                <a:solidFill>
                  <a:srgbClr val="FFCC00"/>
                </a:solidFill>
                <a:latin typeface="Arial" panose="020B0604020202020204" pitchFamily="34" charset="0"/>
              </a:rPr>
              <a:t>Red Shift</a:t>
            </a:r>
          </a:p>
        </p:txBody>
      </p:sp>
      <p:sp>
        <p:nvSpPr>
          <p:cNvPr id="397329" name="Rectangle 17"/>
          <p:cNvSpPr>
            <a:spLocks noChangeArrowheads="1"/>
          </p:cNvSpPr>
          <p:nvPr/>
        </p:nvSpPr>
        <p:spPr bwMode="auto">
          <a:xfrm>
            <a:off x="2743200" y="1676401"/>
            <a:ext cx="73152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Click below to watch the Visual Concept.</a:t>
            </a: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endParaRPr lang="en-US" altLang="en-US" sz="2000" b="1">
              <a:solidFill>
                <a:srgbClr val="FFFFFF"/>
              </a:solidFill>
              <a:latin typeface="Arial" panose="020B0604020202020204" pitchFamily="34" charset="0"/>
            </a:endParaRPr>
          </a:p>
          <a:p>
            <a:pPr eaLnBrk="0" fontAlgn="base" hangingPunct="0">
              <a:spcBef>
                <a:spcPct val="0"/>
              </a:spcBef>
              <a:spcAft>
                <a:spcPct val="0"/>
              </a:spcAft>
            </a:pPr>
            <a:r>
              <a:rPr lang="en-US" altLang="en-US" sz="2000" b="1">
                <a:solidFill>
                  <a:srgbClr val="FFFFFF"/>
                </a:solidFill>
                <a:latin typeface="Arial" panose="020B0604020202020204" pitchFamily="34" charset="0"/>
              </a:rPr>
              <a:t>You may stop the video at any time by pressing </a:t>
            </a:r>
            <a:br>
              <a:rPr lang="en-US" altLang="en-US" sz="2000" b="1">
                <a:solidFill>
                  <a:srgbClr val="FFFFFF"/>
                </a:solidFill>
                <a:latin typeface="Arial" panose="020B0604020202020204" pitchFamily="34" charset="0"/>
              </a:rPr>
            </a:br>
            <a:r>
              <a:rPr lang="en-US" altLang="en-US" sz="2000" b="1">
                <a:solidFill>
                  <a:srgbClr val="FFFFFF"/>
                </a:solidFill>
                <a:latin typeface="Arial" panose="020B0604020202020204" pitchFamily="34" charset="0"/>
              </a:rPr>
              <a:t>the </a:t>
            </a:r>
            <a:r>
              <a:rPr lang="en-US" altLang="en-US" sz="2000" b="1">
                <a:solidFill>
                  <a:srgbClr val="FFCC00"/>
                </a:solidFill>
                <a:latin typeface="Arial" panose="020B0604020202020204" pitchFamily="34" charset="0"/>
              </a:rPr>
              <a:t>Esc </a:t>
            </a:r>
            <a:r>
              <a:rPr lang="en-US" altLang="en-US" sz="2000" b="1">
                <a:solidFill>
                  <a:srgbClr val="FFFFFF"/>
                </a:solidFill>
                <a:latin typeface="Arial" panose="020B0604020202020204" pitchFamily="34" charset="0"/>
              </a:rPr>
              <a:t>key.</a:t>
            </a:r>
          </a:p>
        </p:txBody>
      </p:sp>
      <p:pic>
        <p:nvPicPr>
          <p:cNvPr id="397330" name="Picture 18">
            <a:hlinkClick r:id="rId5" action="ppaction://hlinkfile"/>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3200400"/>
            <a:ext cx="3676650" cy="806450"/>
          </a:xfrm>
          <a:prstGeom prst="rect">
            <a:avLst/>
          </a:prstGeom>
          <a:noFill/>
          <a:extLst>
            <a:ext uri="{909E8E84-426E-40DD-AFC4-6F175D3DCCD1}">
              <a14:hiddenFill xmlns:a14="http://schemas.microsoft.com/office/drawing/2010/main">
                <a:solidFill>
                  <a:srgbClr val="FFFFFF"/>
                </a:solidFill>
              </a14:hiddenFill>
            </a:ext>
          </a:extLst>
        </p:spPr>
      </p:pic>
      <p:sp>
        <p:nvSpPr>
          <p:cNvPr id="397331" name="Rectangle 19">
            <a:hlinkClick r:id="rId5" action="ppaction://hlinkfile"/>
          </p:cNvPr>
          <p:cNvSpPr>
            <a:spLocks noChangeArrowheads="1"/>
          </p:cNvSpPr>
          <p:nvPr/>
        </p:nvSpPr>
        <p:spPr bwMode="auto">
          <a:xfrm>
            <a:off x="4200525" y="3379788"/>
            <a:ext cx="335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a:solidFill>
                  <a:srgbClr val="000099"/>
                </a:solidFill>
                <a:latin typeface="Arial" panose="020B0604020202020204" pitchFamily="34" charset="0"/>
                <a:hlinkClick r:id="rId5" action="ppaction://hlinkfile"/>
              </a:rPr>
              <a:t>Visual Concept</a:t>
            </a:r>
            <a:endParaRPr lang="en-US" altLang="en-US" b="1">
              <a:solidFill>
                <a:srgbClr val="000099"/>
              </a:solidFill>
              <a:latin typeface="Arial" panose="020B0604020202020204" pitchFamily="34" charset="0"/>
            </a:endParaRPr>
          </a:p>
        </p:txBody>
      </p:sp>
      <p:sp>
        <p:nvSpPr>
          <p:cNvPr id="397332" name="Rectangle 20"/>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768035521"/>
      </p:ext>
    </p:extLst>
  </p:cSld>
  <p:clrMapOvr>
    <a:overrideClrMapping bg1="lt1" tx1="dk1" bg2="lt2" tx2="dk2" accent1="accent1" accent2="accent2" accent3="accent3" accent4="accent4" accent5="accent5" accent6="accent6" hlink="hlink" folHlink="folHlink"/>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045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60458"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sp>
        <p:nvSpPr>
          <p:cNvPr id="360459" name="Rectangle 11"/>
          <p:cNvSpPr>
            <a:spLocks noChangeArrowheads="1"/>
          </p:cNvSpPr>
          <p:nvPr/>
        </p:nvSpPr>
        <p:spPr bwMode="auto">
          <a:xfrm>
            <a:off x="2286001" y="990601"/>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Concept Map</a:t>
            </a:r>
            <a:endParaRPr lang="en-US" altLang="en-US" sz="2800">
              <a:solidFill>
                <a:srgbClr val="FFCC00"/>
              </a:solidFill>
              <a:latin typeface="Arial" panose="020B0604020202020204" pitchFamily="34" charset="0"/>
            </a:endParaRPr>
          </a:p>
        </p:txBody>
      </p:sp>
      <p:sp>
        <p:nvSpPr>
          <p:cNvPr id="360460" name="Rectangle 12"/>
          <p:cNvSpPr>
            <a:spLocks noChangeArrowheads="1"/>
          </p:cNvSpPr>
          <p:nvPr/>
        </p:nvSpPr>
        <p:spPr bwMode="auto">
          <a:xfrm>
            <a:off x="2286001" y="1676400"/>
            <a:ext cx="7705725"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Use the terms below to complete the concept map on the next slide.</a:t>
            </a:r>
            <a:endParaRPr lang="en-US" altLang="en-US" sz="2400">
              <a:solidFill>
                <a:srgbClr val="FFFFFF"/>
              </a:solidFill>
              <a:latin typeface="Arial" panose="020B0604020202020204" pitchFamily="34" charset="0"/>
            </a:endParaRPr>
          </a:p>
        </p:txBody>
      </p:sp>
      <p:graphicFrame>
        <p:nvGraphicFramePr>
          <p:cNvPr id="360478" name="Group 30"/>
          <p:cNvGraphicFramePr>
            <a:graphicFrameLocks noGrp="1"/>
          </p:cNvGraphicFramePr>
          <p:nvPr/>
        </p:nvGraphicFramePr>
        <p:xfrm>
          <a:off x="2286000" y="2895600"/>
          <a:ext cx="7924800" cy="2141538"/>
        </p:xfrm>
        <a:graphic>
          <a:graphicData uri="http://schemas.openxmlformats.org/drawingml/2006/table">
            <a:tbl>
              <a:tblPr/>
              <a:tblGrid>
                <a:gridCol w="3963988"/>
                <a:gridCol w="3960812"/>
              </a:tblGrid>
              <a:tr h="1236663">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declination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zenith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equator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horizon</a:t>
                      </a:r>
                    </a:p>
                  </a:txBody>
                  <a:tcPr horzOverflow="overflow">
                    <a:lnL cap="flat">
                      <a:noFill/>
                    </a:lnL>
                    <a:lnR>
                      <a:noFill/>
                    </a:lnR>
                    <a:lnT cap="flat">
                      <a:noFill/>
                    </a:lnT>
                    <a:lnB>
                      <a:noFill/>
                    </a:lnB>
                    <a:lnTlToBr>
                      <a:noFill/>
                    </a:lnTlToBr>
                    <a:lnBlToTr>
                      <a:noFill/>
                    </a:lnBlToTr>
                    <a:noFill/>
                  </a:tcPr>
                </a:tc>
                <a:tc>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celestial objects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altitude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celestial equator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CC00"/>
                          </a:solidFill>
                          <a:effectLst/>
                          <a:latin typeface="Arial" panose="020B0604020202020204" pitchFamily="34" charset="0"/>
                        </a:rPr>
                        <a:t>astronomy</a:t>
                      </a:r>
                    </a:p>
                  </a:txBody>
                  <a:tcPr horzOverflow="overflow">
                    <a:lnL>
                      <a:noFill/>
                    </a:lnL>
                    <a:lnR cap="flat">
                      <a:noFill/>
                    </a:lnR>
                    <a:lnT cap="flat">
                      <a:noFill/>
                    </a:lnT>
                    <a:lnB>
                      <a:noFill/>
                    </a:lnB>
                    <a:lnTlToBr>
                      <a:noFill/>
                    </a:lnTlToBr>
                    <a:lnBlToTr>
                      <a:noFill/>
                    </a:lnBlToTr>
                    <a:noFill/>
                  </a:tcPr>
                </a:tc>
              </a:tr>
              <a:tr h="590550">
                <a:tc gridSpan="2">
                  <a:txBody>
                    <a:bodyPr/>
                    <a:lstStyle>
                      <a:lvl1pPr>
                        <a:spcBef>
                          <a:spcPct val="20000"/>
                        </a:spcBef>
                        <a:defRPr sz="2800">
                          <a:solidFill>
                            <a:schemeClr val="tx1"/>
                          </a:solidFill>
                          <a:latin typeface="Times" panose="02020603050405020304" pitchFamily="18" charset="0"/>
                        </a:defRPr>
                      </a:lvl1pPr>
                      <a:lvl2pPr>
                        <a:spcBef>
                          <a:spcPct val="20000"/>
                        </a:spcBef>
                        <a:defRPr sz="2400">
                          <a:solidFill>
                            <a:schemeClr val="tx1"/>
                          </a:solidFill>
                          <a:latin typeface="Times" panose="02020603050405020304" pitchFamily="18" charset="0"/>
                        </a:defRPr>
                      </a:lvl2pPr>
                      <a:lvl3pPr>
                        <a:spcBef>
                          <a:spcPct val="20000"/>
                        </a:spcBef>
                        <a:defRPr sz="2000">
                          <a:solidFill>
                            <a:schemeClr val="tx1"/>
                          </a:solidFill>
                          <a:latin typeface="Times" panose="02020603050405020304" pitchFamily="18" charset="0"/>
                        </a:defRPr>
                      </a:lvl3pPr>
                      <a:lvl4pPr>
                        <a:spcBef>
                          <a:spcPct val="20000"/>
                        </a:spcBef>
                        <a:defRPr>
                          <a:solidFill>
                            <a:schemeClr val="tx1"/>
                          </a:solidFill>
                          <a:latin typeface="Times" panose="02020603050405020304" pitchFamily="18" charset="0"/>
                        </a:defRPr>
                      </a:lvl4pPr>
                      <a:lvl5pPr>
                        <a:spcBef>
                          <a:spcPct val="20000"/>
                        </a:spcBef>
                        <a:defRPr>
                          <a:solidFill>
                            <a:schemeClr val="tx1"/>
                          </a:solidFill>
                          <a:latin typeface="Times" panose="02020603050405020304" pitchFamily="18" charset="0"/>
                        </a:defRPr>
                      </a:lvl5pPr>
                      <a:lvl6pPr fontAlgn="base">
                        <a:spcBef>
                          <a:spcPct val="20000"/>
                        </a:spcBef>
                        <a:spcAft>
                          <a:spcPct val="0"/>
                        </a:spcAft>
                        <a:defRPr>
                          <a:solidFill>
                            <a:schemeClr val="tx1"/>
                          </a:solidFill>
                          <a:latin typeface="Times" panose="02020603050405020304" pitchFamily="18" charset="0"/>
                        </a:defRPr>
                      </a:lvl6pPr>
                      <a:lvl7pPr fontAlgn="base">
                        <a:spcBef>
                          <a:spcPct val="20000"/>
                        </a:spcBef>
                        <a:spcAft>
                          <a:spcPct val="0"/>
                        </a:spcAft>
                        <a:defRPr>
                          <a:solidFill>
                            <a:schemeClr val="tx1"/>
                          </a:solidFill>
                          <a:latin typeface="Times" panose="02020603050405020304" pitchFamily="18" charset="0"/>
                        </a:defRPr>
                      </a:lvl7pPr>
                      <a:lvl8pPr fontAlgn="base">
                        <a:spcBef>
                          <a:spcPct val="20000"/>
                        </a:spcBef>
                        <a:spcAft>
                          <a:spcPct val="0"/>
                        </a:spcAft>
                        <a:defRPr>
                          <a:solidFill>
                            <a:schemeClr val="tx1"/>
                          </a:solidFill>
                          <a:latin typeface="Times" panose="02020603050405020304" pitchFamily="18" charset="0"/>
                        </a:defRPr>
                      </a:lvl8pPr>
                      <a:lvl9pPr fontAlgn="base">
                        <a:spcBef>
                          <a:spcPct val="20000"/>
                        </a:spcBef>
                        <a:spcAft>
                          <a:spcPct val="0"/>
                        </a:spcAft>
                        <a:defRPr>
                          <a:solidFill>
                            <a:schemeClr val="tx1"/>
                          </a:solidFill>
                          <a:latin typeface="Times"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panose="02020603050405020304" pitchFamily="18" charset="0"/>
                      </a:endParaRP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r>
            </a:tbl>
          </a:graphicData>
        </a:graphic>
      </p:graphicFrame>
      <p:sp>
        <p:nvSpPr>
          <p:cNvPr id="360479" name="Rectangle 31"/>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721355509"/>
      </p:ext>
    </p:extLst>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2505" name="Text Box 9"/>
          <p:cNvSpPr txBox="1">
            <a:spLocks noChangeArrowheads="1"/>
          </p:cNvSpPr>
          <p:nvPr/>
        </p:nvSpPr>
        <p:spPr bwMode="auto">
          <a:xfrm>
            <a:off x="4953000" y="152401"/>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pic>
        <p:nvPicPr>
          <p:cNvPr id="362511" name="Picture 15" descr="147_C_MAP_ERTH_SE_HST"/>
          <p:cNvPicPr>
            <a:picLocks noChangeAspect="1" noChangeArrowheads="1"/>
          </p:cNvPicPr>
          <p:nvPr/>
        </p:nvPicPr>
        <p:blipFill>
          <a:blip r:embed="rId4">
            <a:extLst>
              <a:ext uri="{28A0092B-C50C-407E-A947-70E740481C1C}">
                <a14:useLocalDpi xmlns:a14="http://schemas.microsoft.com/office/drawing/2010/main" val="0"/>
              </a:ext>
            </a:extLst>
          </a:blip>
          <a:srcRect l="17320" t="20038" r="12091" b="8052"/>
          <a:stretch>
            <a:fillRect/>
          </a:stretch>
        </p:blipFill>
        <p:spPr bwMode="auto">
          <a:xfrm>
            <a:off x="4191000" y="1066800"/>
            <a:ext cx="3771900" cy="5029200"/>
          </a:xfrm>
          <a:prstGeom prst="rect">
            <a:avLst/>
          </a:prstGeom>
          <a:noFill/>
          <a:extLst>
            <a:ext uri="{909E8E84-426E-40DD-AFC4-6F175D3DCCD1}">
              <a14:hiddenFill xmlns:a14="http://schemas.microsoft.com/office/drawing/2010/main">
                <a:solidFill>
                  <a:srgbClr val="FFFFFF"/>
                </a:solidFill>
              </a14:hiddenFill>
            </a:ext>
          </a:extLst>
        </p:spPr>
      </p:pic>
      <p:sp>
        <p:nvSpPr>
          <p:cNvPr id="362512" name="Rectangle 1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1501049131"/>
      </p:ext>
    </p:extLst>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4553" name="Text Box 9"/>
          <p:cNvSpPr txBox="1">
            <a:spLocks noChangeArrowheads="1"/>
          </p:cNvSpPr>
          <p:nvPr/>
        </p:nvSpPr>
        <p:spPr bwMode="auto">
          <a:xfrm>
            <a:off x="4953000" y="152401"/>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FFFF"/>
                </a:solidFill>
                <a:latin typeface="Arial" panose="020B0604020202020204" pitchFamily="34" charset="0"/>
              </a:rPr>
              <a:t>Studying Space</a:t>
            </a:r>
          </a:p>
        </p:txBody>
      </p:sp>
      <p:pic>
        <p:nvPicPr>
          <p:cNvPr id="364559" name="Picture 15" descr="149_C_MAP_ERTH_TE_HST"/>
          <p:cNvPicPr>
            <a:picLocks noChangeAspect="1" noChangeArrowheads="1"/>
          </p:cNvPicPr>
          <p:nvPr/>
        </p:nvPicPr>
        <p:blipFill>
          <a:blip r:embed="rId4">
            <a:extLst>
              <a:ext uri="{28A0092B-C50C-407E-A947-70E740481C1C}">
                <a14:useLocalDpi xmlns:a14="http://schemas.microsoft.com/office/drawing/2010/main" val="0"/>
              </a:ext>
            </a:extLst>
          </a:blip>
          <a:srcRect l="18628" t="20038" r="12091" b="8052"/>
          <a:stretch>
            <a:fillRect/>
          </a:stretch>
        </p:blipFill>
        <p:spPr bwMode="auto">
          <a:xfrm>
            <a:off x="4343400" y="1066800"/>
            <a:ext cx="3646488" cy="4953000"/>
          </a:xfrm>
          <a:prstGeom prst="rect">
            <a:avLst/>
          </a:prstGeom>
          <a:noFill/>
          <a:extLst>
            <a:ext uri="{909E8E84-426E-40DD-AFC4-6F175D3DCCD1}">
              <a14:hiddenFill xmlns:a14="http://schemas.microsoft.com/office/drawing/2010/main">
                <a:solidFill>
                  <a:srgbClr val="FFFFFF"/>
                </a:solidFill>
              </a14:hiddenFill>
            </a:ext>
          </a:extLst>
        </p:spPr>
      </p:pic>
      <p:sp>
        <p:nvSpPr>
          <p:cNvPr id="364560" name="Rectangle 1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683006684"/>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370699" name="Text Box 11"/>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370703" name="Rectangle 15"/>
          <p:cNvSpPr>
            <a:spLocks noChangeArrowheads="1"/>
          </p:cNvSpPr>
          <p:nvPr/>
        </p:nvSpPr>
        <p:spPr bwMode="auto">
          <a:xfrm>
            <a:off x="2439989" y="1646238"/>
            <a:ext cx="767873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Our Modern Calendar</a:t>
            </a:r>
          </a:p>
        </p:txBody>
      </p:sp>
      <p:sp>
        <p:nvSpPr>
          <p:cNvPr id="370704" name="Rectangle 16"/>
          <p:cNvSpPr>
            <a:spLocks noChangeArrowheads="1"/>
          </p:cNvSpPr>
          <p:nvPr/>
        </p:nvSpPr>
        <p:spPr bwMode="auto">
          <a:xfrm>
            <a:off x="2439989" y="2776538"/>
            <a:ext cx="7185025"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What Is Our Calendar Based 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years, months, and days of our modern calendar are based on the observation of bodies in our solar system.</a:t>
            </a:r>
          </a:p>
        </p:txBody>
      </p:sp>
      <p:sp>
        <p:nvSpPr>
          <p:cNvPr id="370705" name="Rectangle 17"/>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864412293"/>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3706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3" name="Text Box 3"/>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1765" name="Rectangle 5"/>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a:t>
            </a:r>
          </a:p>
        </p:txBody>
      </p:sp>
      <p:sp>
        <p:nvSpPr>
          <p:cNvPr id="501766" name="Rectangle 6"/>
          <p:cNvSpPr>
            <a:spLocks noChangeArrowheads="1"/>
          </p:cNvSpPr>
          <p:nvPr/>
        </p:nvSpPr>
        <p:spPr bwMode="auto">
          <a:xfrm>
            <a:off x="2057401" y="1646239"/>
            <a:ext cx="36417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Ptolemy: An Earth-Centered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Ptolemy thought that the Earth was at the center of the universe and that the other planets and the sun revolved around the Earth.</a:t>
            </a:r>
          </a:p>
        </p:txBody>
      </p:sp>
      <p:pic>
        <p:nvPicPr>
          <p:cNvPr id="50176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25" y="1733550"/>
            <a:ext cx="4419600" cy="3981450"/>
          </a:xfrm>
          <a:prstGeom prst="rect">
            <a:avLst/>
          </a:prstGeom>
          <a:noFill/>
          <a:extLst>
            <a:ext uri="{909E8E84-426E-40DD-AFC4-6F175D3DCCD1}">
              <a14:hiddenFill xmlns:a14="http://schemas.microsoft.com/office/drawing/2010/main">
                <a:solidFill>
                  <a:srgbClr val="FFFFFF"/>
                </a:solidFill>
              </a14:hiddenFill>
            </a:ext>
          </a:extLst>
        </p:spPr>
      </p:pic>
      <p:sp>
        <p:nvSpPr>
          <p:cNvPr id="501768"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087948774"/>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17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6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5860"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a:t>
            </a:r>
          </a:p>
        </p:txBody>
      </p:sp>
      <p:sp>
        <p:nvSpPr>
          <p:cNvPr id="505861" name="Rectangle 5"/>
          <p:cNvSpPr>
            <a:spLocks noChangeArrowheads="1"/>
          </p:cNvSpPr>
          <p:nvPr/>
        </p:nvSpPr>
        <p:spPr bwMode="auto">
          <a:xfrm>
            <a:off x="2057401" y="1646239"/>
            <a:ext cx="3641725"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Copernicus: A Sun-Centered Universe</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Copernicus thought the sun is at the center of the universe, and all of the planets—including the Earth—orbit the sun.</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pic>
        <p:nvPicPr>
          <p:cNvPr id="50586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99125" y="1905000"/>
            <a:ext cx="4419600" cy="3735388"/>
          </a:xfrm>
          <a:prstGeom prst="rect">
            <a:avLst/>
          </a:prstGeom>
          <a:noFill/>
          <a:extLst>
            <a:ext uri="{909E8E84-426E-40DD-AFC4-6F175D3DCCD1}">
              <a14:hiddenFill xmlns:a14="http://schemas.microsoft.com/office/drawing/2010/main">
                <a:solidFill>
                  <a:srgbClr val="FFFFFF"/>
                </a:solidFill>
              </a14:hiddenFill>
            </a:ext>
          </a:extLst>
        </p:spPr>
      </p:pic>
      <p:sp>
        <p:nvSpPr>
          <p:cNvPr id="505864"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592729845"/>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58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3812"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Who’s Who of Early Astronomy, </a:t>
            </a:r>
            <a:r>
              <a:rPr lang="en-US" altLang="en-US" sz="2800" i="1">
                <a:solidFill>
                  <a:srgbClr val="FFCC00"/>
                </a:solidFill>
                <a:latin typeface="Arial" panose="020B0604020202020204" pitchFamily="34" charset="0"/>
              </a:rPr>
              <a:t>continued</a:t>
            </a:r>
            <a:endParaRPr lang="en-US" altLang="en-US" sz="2800" b="1">
              <a:solidFill>
                <a:srgbClr val="FFCC00"/>
              </a:solidFill>
              <a:latin typeface="Arial" panose="020B0604020202020204" pitchFamily="34" charset="0"/>
            </a:endParaRPr>
          </a:p>
        </p:txBody>
      </p:sp>
      <p:sp>
        <p:nvSpPr>
          <p:cNvPr id="503813" name="Rectangle 5"/>
          <p:cNvSpPr>
            <a:spLocks noChangeArrowheads="1"/>
          </p:cNvSpPr>
          <p:nvPr/>
        </p:nvSpPr>
        <p:spPr bwMode="auto">
          <a:xfrm>
            <a:off x="2566988" y="1905001"/>
            <a:ext cx="7015162" cy="3413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Tycho Brahe: A Wealth of Data</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the late-1500s, Danish astronomer Tycho Brahe made the most detailed astronomical observations that had ever been recorded.</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Johannes Kepler: Laws of Planetary Motion</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Johannes Kepler stated three laws of planetary motion. These laws are still used today.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03816" name="Rectangle 8"/>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257803386"/>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38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38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Text Box 2"/>
          <p:cNvSpPr txBox="1">
            <a:spLocks noChangeArrowheads="1"/>
          </p:cNvSpPr>
          <p:nvPr/>
        </p:nvSpPr>
        <p:spPr bwMode="auto">
          <a:xfrm>
            <a:off x="4953000" y="-30163"/>
            <a:ext cx="4629150" cy="701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1</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Astronomy: The Original Science</a:t>
            </a:r>
          </a:p>
        </p:txBody>
      </p:sp>
      <p:sp>
        <p:nvSpPr>
          <p:cNvPr id="507908" name="Rectangle 4"/>
          <p:cNvSpPr>
            <a:spLocks noChangeArrowheads="1"/>
          </p:cNvSpPr>
          <p:nvPr/>
        </p:nvSpPr>
        <p:spPr bwMode="auto">
          <a:xfrm>
            <a:off x="2439989" y="1127126"/>
            <a:ext cx="76787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800" b="1">
                <a:solidFill>
                  <a:srgbClr val="FFCC00"/>
                </a:solidFill>
                <a:latin typeface="Arial" panose="020B0604020202020204" pitchFamily="34" charset="0"/>
              </a:rPr>
              <a:t>Modern Astronomy</a:t>
            </a:r>
          </a:p>
        </p:txBody>
      </p:sp>
      <p:sp>
        <p:nvSpPr>
          <p:cNvPr id="507909" name="Rectangle 5"/>
          <p:cNvSpPr>
            <a:spLocks noChangeArrowheads="1"/>
          </p:cNvSpPr>
          <p:nvPr/>
        </p:nvSpPr>
        <p:spPr bwMode="auto">
          <a:xfrm>
            <a:off x="2566988" y="1905001"/>
            <a:ext cx="7015162" cy="378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lvl1pPr marL="228600" indent="-2286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eaLnBrk="0" fontAlgn="base" hangingPunct="0">
              <a:spcBef>
                <a:spcPct val="0"/>
              </a:spcBef>
              <a:spcAft>
                <a:spcPct val="0"/>
              </a:spcAft>
              <a:defRPr sz="2400">
                <a:solidFill>
                  <a:schemeClr val="tx1"/>
                </a:solidFill>
                <a:latin typeface="Times" panose="02020603050405020304" pitchFamily="18" charset="0"/>
              </a:defRPr>
            </a:lvl6pPr>
            <a:lvl7pPr eaLnBrk="0" fontAlgn="base" hangingPunct="0">
              <a:spcBef>
                <a:spcPct val="0"/>
              </a:spcBef>
              <a:spcAft>
                <a:spcPct val="0"/>
              </a:spcAft>
              <a:defRPr sz="2400">
                <a:solidFill>
                  <a:schemeClr val="tx1"/>
                </a:solidFill>
                <a:latin typeface="Times" panose="02020603050405020304" pitchFamily="18" charset="0"/>
              </a:defRPr>
            </a:lvl7pPr>
            <a:lvl8pPr eaLnBrk="0" fontAlgn="base" hangingPunct="0">
              <a:spcBef>
                <a:spcPct val="0"/>
              </a:spcBef>
              <a:spcAft>
                <a:spcPct val="0"/>
              </a:spcAft>
              <a:defRPr sz="2400">
                <a:solidFill>
                  <a:schemeClr val="tx1"/>
                </a:solidFill>
                <a:latin typeface="Times" panose="02020603050405020304" pitchFamily="18" charset="0"/>
              </a:defRPr>
            </a:lvl8pPr>
            <a:lvl9pPr eaLnBrk="0" fontAlgn="base" hangingPunct="0">
              <a:spcBef>
                <a:spcPct val="0"/>
              </a:spcBef>
              <a:spcAft>
                <a:spcPct val="0"/>
              </a:spcAft>
              <a:defRPr sz="2400">
                <a:solidFill>
                  <a:schemeClr val="tx1"/>
                </a:solidFill>
                <a:latin typeface="Times" panose="02020603050405020304" pitchFamily="18" charset="0"/>
              </a:defRPr>
            </a:lvl9pPr>
          </a:lstStyle>
          <a:p>
            <a:pPr eaLnBrk="0" fontAlgn="base" hangingPunct="0">
              <a:spcBef>
                <a:spcPct val="0"/>
              </a:spcBef>
              <a:spcAft>
                <a:spcPct val="0"/>
              </a:spcAft>
              <a:buClr>
                <a:srgbClr val="FFCC00"/>
              </a:buClr>
              <a:buFontTx/>
              <a:buChar char="•"/>
            </a:pPr>
            <a:r>
              <a:rPr lang="en-US" altLang="en-US" b="1">
                <a:solidFill>
                  <a:srgbClr val="FFCC00"/>
                </a:solidFill>
                <a:latin typeface="Arial" panose="020B0604020202020204" pitchFamily="34" charset="0"/>
              </a:rPr>
              <a:t>Milestones in Modern Astronomy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The invention of the telescope and the discovery of gravity were two milestones in the development of modern astronomy.</a:t>
            </a:r>
          </a:p>
          <a:p>
            <a:pPr eaLnBrk="0" fontAlgn="base" hangingPunct="0">
              <a:spcBef>
                <a:spcPct val="0"/>
              </a:spcBef>
              <a:spcAft>
                <a:spcPct val="0"/>
              </a:spcAft>
              <a:buClr>
                <a:srgbClr val="FFCC00"/>
              </a:buClr>
            </a:pPr>
            <a:endParaRPr lang="en-US" altLang="en-US">
              <a:solidFill>
                <a:srgbClr val="FFFFFF"/>
              </a:solidFill>
              <a:latin typeface="Arial" panose="020B0604020202020204" pitchFamily="34" charset="0"/>
            </a:endParaRPr>
          </a:p>
          <a:p>
            <a:pPr eaLnBrk="0" fontAlgn="base" hangingPunct="0">
              <a:spcBef>
                <a:spcPct val="0"/>
              </a:spcBef>
              <a:spcAft>
                <a:spcPct val="0"/>
              </a:spcAft>
              <a:buClr>
                <a:srgbClr val="FFCC00"/>
              </a:buClr>
              <a:buFontTx/>
              <a:buChar char="•"/>
            </a:pPr>
            <a:r>
              <a:rPr lang="en-US" altLang="en-US" b="1">
                <a:solidFill>
                  <a:srgbClr val="FFFFFF"/>
                </a:solidFill>
                <a:latin typeface="Arial" panose="020B0604020202020204" pitchFamily="34" charset="0"/>
              </a:rPr>
              <a:t> </a:t>
            </a:r>
            <a:r>
              <a:rPr lang="en-US" altLang="en-US" b="1">
                <a:solidFill>
                  <a:srgbClr val="FFCC00"/>
                </a:solidFill>
                <a:latin typeface="Arial" panose="020B0604020202020204" pitchFamily="34" charset="0"/>
              </a:rPr>
              <a:t>Edwin Hubble: Beyond the Edge of the Milky Way</a:t>
            </a:r>
            <a:r>
              <a:rPr lang="en-US" altLang="en-US" b="1">
                <a:solidFill>
                  <a:srgbClr val="FFFFFF"/>
                </a:solidFill>
                <a:latin typeface="Arial" panose="020B0604020202020204" pitchFamily="34" charset="0"/>
              </a:rPr>
              <a:t> </a:t>
            </a:r>
            <a:r>
              <a:rPr lang="en-US" altLang="en-US">
                <a:solidFill>
                  <a:srgbClr val="FFFFFF"/>
                </a:solidFill>
                <a:latin typeface="Arial" panose="020B0604020202020204" pitchFamily="34" charset="0"/>
              </a:rPr>
              <a:t>In 1924, Edwin Hubble proved that other galaxies existed beyond the edge of the Milky Way.</a:t>
            </a:r>
          </a:p>
          <a:p>
            <a:pPr eaLnBrk="0" fontAlgn="base" hangingPunct="0">
              <a:spcBef>
                <a:spcPct val="0"/>
              </a:spcBef>
              <a:spcAft>
                <a:spcPct val="0"/>
              </a:spcAft>
              <a:buClr>
                <a:srgbClr val="FFCC00"/>
              </a:buClr>
              <a:buFontTx/>
              <a:buChar char="•"/>
            </a:pPr>
            <a:endParaRPr lang="en-US" altLang="en-US">
              <a:solidFill>
                <a:srgbClr val="FFFFFF"/>
              </a:solidFill>
              <a:latin typeface="Arial" panose="020B0604020202020204" pitchFamily="34" charset="0"/>
            </a:endParaRPr>
          </a:p>
        </p:txBody>
      </p:sp>
      <p:sp>
        <p:nvSpPr>
          <p:cNvPr id="507910" name="Rectangle 6"/>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25368703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790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79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6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5014" y="5500688"/>
            <a:ext cx="585787" cy="595312"/>
          </a:xfrm>
          <a:prstGeom prst="rect">
            <a:avLst/>
          </a:prstGeom>
          <a:noFill/>
          <a:extLst>
            <a:ext uri="{909E8E84-426E-40DD-AFC4-6F175D3DCCD1}">
              <a14:hiddenFill xmlns:a14="http://schemas.microsoft.com/office/drawing/2010/main">
                <a:solidFill>
                  <a:srgbClr val="FFFFFF"/>
                </a:solidFill>
              </a14:hiddenFill>
            </a:ext>
          </a:extLst>
        </p:spPr>
      </p:pic>
      <p:sp>
        <p:nvSpPr>
          <p:cNvPr id="296970" name="Text Box 10"/>
          <p:cNvSpPr txBox="1">
            <a:spLocks noChangeArrowheads="1"/>
          </p:cNvSpPr>
          <p:nvPr/>
        </p:nvSpPr>
        <p:spPr bwMode="auto">
          <a:xfrm>
            <a:off x="4953001" y="152401"/>
            <a:ext cx="4672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altLang="en-US" sz="2000" b="1">
                <a:solidFill>
                  <a:srgbClr val="FFCC00"/>
                </a:solidFill>
                <a:latin typeface="Arial" panose="020B0604020202020204" pitchFamily="34" charset="0"/>
              </a:rPr>
              <a:t>Section 2</a:t>
            </a:r>
            <a:r>
              <a:rPr lang="en-US" altLang="en-US" sz="2000" b="1">
                <a:solidFill>
                  <a:srgbClr val="000000"/>
                </a:solidFill>
                <a:latin typeface="Arial" panose="020B0604020202020204" pitchFamily="34" charset="0"/>
              </a:rPr>
              <a:t>  </a:t>
            </a:r>
            <a:r>
              <a:rPr lang="en-US" altLang="en-US" sz="2000" b="1">
                <a:solidFill>
                  <a:srgbClr val="FFFFFF"/>
                </a:solidFill>
                <a:latin typeface="Arial" panose="020B0604020202020204" pitchFamily="34" charset="0"/>
              </a:rPr>
              <a:t>Telescopes</a:t>
            </a:r>
          </a:p>
        </p:txBody>
      </p:sp>
      <p:sp>
        <p:nvSpPr>
          <p:cNvPr id="296971" name="Rectangle 11"/>
          <p:cNvSpPr>
            <a:spLocks noChangeArrowheads="1"/>
          </p:cNvSpPr>
          <p:nvPr/>
        </p:nvSpPr>
        <p:spPr bwMode="auto">
          <a:xfrm>
            <a:off x="2286001" y="1857376"/>
            <a:ext cx="7705725"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pPr>
            <a:r>
              <a:rPr lang="en-US" altLang="en-US" sz="3600" b="1">
                <a:solidFill>
                  <a:srgbClr val="FFCC00"/>
                </a:solidFill>
                <a:latin typeface="Arial" panose="020B0604020202020204" pitchFamily="34" charset="0"/>
              </a:rPr>
              <a:t>Bellringer</a:t>
            </a:r>
            <a:endParaRPr lang="en-US" altLang="en-US" sz="2800">
              <a:solidFill>
                <a:srgbClr val="FFCC00"/>
              </a:solidFill>
              <a:latin typeface="Arial" panose="020B0604020202020204" pitchFamily="34" charset="0"/>
            </a:endParaRPr>
          </a:p>
        </p:txBody>
      </p:sp>
      <p:sp>
        <p:nvSpPr>
          <p:cNvPr id="296972" name="Rectangle 12"/>
          <p:cNvSpPr>
            <a:spLocks noChangeArrowheads="1"/>
          </p:cNvSpPr>
          <p:nvPr/>
        </p:nvSpPr>
        <p:spPr bwMode="auto">
          <a:xfrm>
            <a:off x="2286000" y="2984500"/>
            <a:ext cx="7924800" cy="1567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spAutoFit/>
          </a:bodyPr>
          <a:lstStyle/>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Have you ever bent or slowed down light? Explain how.</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 </a:t>
            </a:r>
            <a:endParaRPr lang="en-US" altLang="en-US" sz="2400">
              <a:solidFill>
                <a:srgbClr val="FFFFFF"/>
              </a:solidFill>
              <a:latin typeface="Arial" panose="020B0604020202020204" pitchFamily="34" charset="0"/>
            </a:endParaRPr>
          </a:p>
          <a:p>
            <a:pPr eaLnBrk="0" fontAlgn="base" hangingPunct="0">
              <a:spcBef>
                <a:spcPct val="0"/>
              </a:spcBef>
              <a:spcAft>
                <a:spcPct val="0"/>
              </a:spcAft>
              <a:buClr>
                <a:srgbClr val="FFCC00"/>
              </a:buClr>
            </a:pPr>
            <a:r>
              <a:rPr lang="en-US" altLang="en-US" sz="2400">
                <a:solidFill>
                  <a:srgbClr val="FFFFFF"/>
                </a:solidFill>
                <a:latin typeface="Arial" panose="020B0604020202020204" pitchFamily="34" charset="0"/>
                <a:cs typeface="Times New Roman" panose="02020603050405020304" pitchFamily="18" charset="0"/>
              </a:rPr>
              <a:t>Record your answer in your </a:t>
            </a:r>
            <a:r>
              <a:rPr lang="en-US" altLang="en-US" sz="2400" b="1">
                <a:solidFill>
                  <a:srgbClr val="FFCC00"/>
                </a:solidFill>
                <a:latin typeface="Arial" panose="020B0604020202020204" pitchFamily="34" charset="0"/>
                <a:cs typeface="Times New Roman" panose="02020603050405020304" pitchFamily="18" charset="0"/>
              </a:rPr>
              <a:t>science journal.</a:t>
            </a:r>
            <a:r>
              <a:rPr lang="en-US" altLang="en-US" sz="2400">
                <a:solidFill>
                  <a:srgbClr val="FFCC00"/>
                </a:solidFill>
                <a:latin typeface="Arial" panose="020B0604020202020204" pitchFamily="34" charset="0"/>
              </a:rPr>
              <a:t> </a:t>
            </a:r>
          </a:p>
          <a:p>
            <a:pPr eaLnBrk="0" fontAlgn="base" hangingPunct="0">
              <a:spcBef>
                <a:spcPct val="0"/>
              </a:spcBef>
              <a:spcAft>
                <a:spcPct val="0"/>
              </a:spcAft>
              <a:buClr>
                <a:srgbClr val="FFCC00"/>
              </a:buClr>
            </a:pPr>
            <a:endParaRPr lang="en-US" altLang="en-US" sz="2400">
              <a:solidFill>
                <a:srgbClr val="FFCC00"/>
              </a:solidFill>
              <a:latin typeface="Arial" panose="020B0604020202020204" pitchFamily="34" charset="0"/>
            </a:endParaRPr>
          </a:p>
        </p:txBody>
      </p:sp>
      <p:sp>
        <p:nvSpPr>
          <p:cNvPr id="296975" name="Rectangle 15"/>
          <p:cNvSpPr>
            <a:spLocks noChangeArrowheads="1"/>
          </p:cNvSpPr>
          <p:nvPr/>
        </p:nvSpPr>
        <p:spPr bwMode="auto">
          <a:xfrm>
            <a:off x="2566988" y="152401"/>
            <a:ext cx="20256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fontAlgn="base" hangingPunct="0">
              <a:spcBef>
                <a:spcPct val="0"/>
              </a:spcBef>
              <a:spcAft>
                <a:spcPct val="0"/>
              </a:spcAft>
            </a:pPr>
            <a:r>
              <a:rPr lang="en-US" altLang="en-US" sz="2800" b="1">
                <a:solidFill>
                  <a:srgbClr val="FFFFFF"/>
                </a:solidFill>
                <a:latin typeface="Arial" panose="020B0604020202020204" pitchFamily="34" charset="0"/>
              </a:rPr>
              <a:t>Chapter J1</a:t>
            </a:r>
          </a:p>
        </p:txBody>
      </p:sp>
    </p:spTree>
    <p:extLst>
      <p:ext uri="{BB962C8B-B14F-4D97-AF65-F5344CB8AC3E}">
        <p14:creationId xmlns:p14="http://schemas.microsoft.com/office/powerpoint/2010/main" val="356162173"/>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RWtitlemaster">
  <a:themeElements>
    <a:clrScheme name="HRWtitl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RWtitlemaster">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HRWtitl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RWtitl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RWtitl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RWtitl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RWtitl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RWtitl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RWtitlemast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RWtitl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RWtitl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RWtitl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RWtitl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RWtitl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000099"/>
    </a:folHlink>
  </a:clrScheme>
</a:themeOverride>
</file>

<file path=ppt/theme/themeOverride2.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99"/>
    </a:hlink>
    <a:folHlink>
      <a:srgbClr val="000099"/>
    </a:folHlink>
  </a:clrScheme>
</a:themeOverride>
</file>

<file path=docProps/app.xml><?xml version="1.0" encoding="utf-8"?>
<Properties xmlns="http://schemas.openxmlformats.org/officeDocument/2006/extended-properties" xmlns:vt="http://schemas.openxmlformats.org/officeDocument/2006/docPropsVTypes">
  <TotalTime>2</TotalTime>
  <Words>1515</Words>
  <Application>Microsoft Office PowerPoint</Application>
  <PresentationFormat>Widescreen</PresentationFormat>
  <Paragraphs>215</Paragraphs>
  <Slides>36</Slides>
  <Notes>35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36</vt:i4>
      </vt:variant>
    </vt:vector>
  </HeadingPairs>
  <TitlesOfParts>
    <vt:vector size="44" baseType="lpstr">
      <vt:lpstr>Arial</vt:lpstr>
      <vt:lpstr>Calibri</vt:lpstr>
      <vt:lpstr>Calibri Light</vt:lpstr>
      <vt:lpstr>StoneSerif</vt:lpstr>
      <vt:lpstr>Times</vt:lpstr>
      <vt:lpstr>Times New Roman</vt:lpstr>
      <vt:lpstr>Office Theme</vt:lpstr>
      <vt:lpstr>HRWtitlemaster</vt:lpstr>
      <vt:lpstr>Astronomy C1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Astronomy C1</dc:title>
  <dc:creator>Scott Shaughnessy</dc:creator>
  <cp:lastModifiedBy>Scott Shaughnessy</cp:lastModifiedBy>
  <cp:revision>2</cp:revision>
  <dcterms:created xsi:type="dcterms:W3CDTF">2019-04-12T04:47:50Z</dcterms:created>
  <dcterms:modified xsi:type="dcterms:W3CDTF">2020-03-14T15:32:46Z</dcterms:modified>
</cp:coreProperties>
</file>