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24"/>
  </p:notesMasterIdLst>
  <p:sldIdLst>
    <p:sldId id="294" r:id="rId4"/>
    <p:sldId id="7666" r:id="rId5"/>
    <p:sldId id="7665" r:id="rId6"/>
    <p:sldId id="7667" r:id="rId7"/>
    <p:sldId id="7668" r:id="rId8"/>
    <p:sldId id="357" r:id="rId9"/>
    <p:sldId id="7643" r:id="rId10"/>
    <p:sldId id="7645" r:id="rId11"/>
    <p:sldId id="7641" r:id="rId12"/>
    <p:sldId id="7642" r:id="rId13"/>
    <p:sldId id="7649" r:id="rId14"/>
    <p:sldId id="7650" r:id="rId15"/>
    <p:sldId id="266" r:id="rId16"/>
    <p:sldId id="7651" r:id="rId17"/>
    <p:sldId id="780" r:id="rId18"/>
    <p:sldId id="591" r:id="rId19"/>
    <p:sldId id="7656" r:id="rId20"/>
    <p:sldId id="785" r:id="rId21"/>
    <p:sldId id="289" r:id="rId22"/>
    <p:sldId id="7664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114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6AA5A3-052E-4541-AABD-E646A71E0BE5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D4AD4C-37FC-4E20-8BD4-02F7E0E0EA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3773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/>
        </p:spPr>
      </p:sp>
      <p:sp>
        <p:nvSpPr>
          <p:cNvPr id="510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92042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/>
        </p:spPr>
      </p:sp>
      <p:sp>
        <p:nvSpPr>
          <p:cNvPr id="361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84245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Relationship Id="rId5" Type="http://schemas.openxmlformats.org/officeDocument/2006/relationships/slide" Target="../slides/slide1.xml"/><Relationship Id="rId4" Type="http://schemas.openxmlformats.org/officeDocument/2006/relationships/image" Target="../media/image3.jpe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6B135C9-E98C-40C1-BB6E-1FD89941A5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5439C94-7A4F-4DAD-B594-3062366450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98BBF0F-9973-4610-A75F-806600A3F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453EA-87C1-42E8-82CB-6C5072AE4227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0DC4BAD-0408-4B62-B72B-BAFE8C1F20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7412AE9-78F2-4249-B9F3-43E42DF736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3F479-DC37-4C64-8706-5FF4115C9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426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69C57B0-2DFF-4CC3-BBD3-9611526E8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108320C-8583-4075-B5E3-85857B572D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A3DAD18-3648-46AF-B436-ABBED30073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453EA-87C1-42E8-82CB-6C5072AE4227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B585328-41D7-412E-B87C-843C8B896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EE9365D-1439-40A4-B91C-E3AF9D366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3F479-DC37-4C64-8706-5FF4115C9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781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9F04BC61-95DA-4899-BD31-61977AB9E9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0F1E202-662A-4688-BFD4-70814C72A9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F74B825-A19E-4BD7-8422-982AF8B2B3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453EA-87C1-42E8-82CB-6C5072AE4227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5DBB22C-7AD6-4DC1-8722-1EBD22E2D1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91FDE57-9EAF-4C2C-866F-CF202C335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3F479-DC37-4C64-8706-5FF4115C9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1141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xmlns="" id="{4059803D-8CD9-4F02-8DCA-7A1BF0E79189}"/>
              </a:ext>
            </a:extLst>
          </p:cNvPr>
          <p:cNvGrpSpPr>
            <a:grpSpLocks/>
          </p:cNvGrpSpPr>
          <p:nvPr/>
        </p:nvGrpSpPr>
        <p:grpSpPr bwMode="auto">
          <a:xfrm>
            <a:off x="1" y="3902076"/>
            <a:ext cx="4533900" cy="2949575"/>
            <a:chOff x="0" y="2458"/>
            <a:chExt cx="2142" cy="1858"/>
          </a:xfrm>
        </p:grpSpPr>
        <p:sp>
          <p:nvSpPr>
            <p:cNvPr id="5" name="Freeform 3">
              <a:extLst>
                <a:ext uri="{FF2B5EF4-FFF2-40B4-BE49-F238E27FC236}">
                  <a16:creationId xmlns:a16="http://schemas.microsoft.com/office/drawing/2014/main" xmlns="" id="{6665341F-AC87-4BEE-B0C8-ED2596F78D57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>
                <a:gd name="T0" fmla="*/ 329 w 2135"/>
                <a:gd name="T1" fmla="*/ 66 h 1804"/>
                <a:gd name="T2" fmla="*/ 161 w 2135"/>
                <a:gd name="T3" fmla="*/ 30 h 1804"/>
                <a:gd name="T4" fmla="*/ 0 w 2135"/>
                <a:gd name="T5" fmla="*/ 0 h 1804"/>
                <a:gd name="T6" fmla="*/ 0 w 2135"/>
                <a:gd name="T7" fmla="*/ 12 h 1804"/>
                <a:gd name="T8" fmla="*/ 161 w 2135"/>
                <a:gd name="T9" fmla="*/ 42 h 1804"/>
                <a:gd name="T10" fmla="*/ 323 w 2135"/>
                <a:gd name="T11" fmla="*/ 78 h 1804"/>
                <a:gd name="T12" fmla="*/ 556 w 2135"/>
                <a:gd name="T13" fmla="*/ 150 h 1804"/>
                <a:gd name="T14" fmla="*/ 777 w 2135"/>
                <a:gd name="T15" fmla="*/ 245 h 1804"/>
                <a:gd name="T16" fmla="*/ 993 w 2135"/>
                <a:gd name="T17" fmla="*/ 365 h 1804"/>
                <a:gd name="T18" fmla="*/ 1196 w 2135"/>
                <a:gd name="T19" fmla="*/ 503 h 1804"/>
                <a:gd name="T20" fmla="*/ 1381 w 2135"/>
                <a:gd name="T21" fmla="*/ 653 h 1804"/>
                <a:gd name="T22" fmla="*/ 1555 w 2135"/>
                <a:gd name="T23" fmla="*/ 827 h 1804"/>
                <a:gd name="T24" fmla="*/ 1710 w 2135"/>
                <a:gd name="T25" fmla="*/ 1019 h 1804"/>
                <a:gd name="T26" fmla="*/ 1854 w 2135"/>
                <a:gd name="T27" fmla="*/ 1229 h 1804"/>
                <a:gd name="T28" fmla="*/ 1937 w 2135"/>
                <a:gd name="T29" fmla="*/ 1366 h 1804"/>
                <a:gd name="T30" fmla="*/ 2009 w 2135"/>
                <a:gd name="T31" fmla="*/ 1510 h 1804"/>
                <a:gd name="T32" fmla="*/ 2069 w 2135"/>
                <a:gd name="T33" fmla="*/ 1654 h 1804"/>
                <a:gd name="T34" fmla="*/ 2123 w 2135"/>
                <a:gd name="T35" fmla="*/ 1804 h 1804"/>
                <a:gd name="T36" fmla="*/ 2135 w 2135"/>
                <a:gd name="T37" fmla="*/ 1804 h 1804"/>
                <a:gd name="T38" fmla="*/ 2081 w 2135"/>
                <a:gd name="T39" fmla="*/ 1654 h 1804"/>
                <a:gd name="T40" fmla="*/ 2021 w 2135"/>
                <a:gd name="T41" fmla="*/ 1510 h 1804"/>
                <a:gd name="T42" fmla="*/ 1949 w 2135"/>
                <a:gd name="T43" fmla="*/ 1366 h 1804"/>
                <a:gd name="T44" fmla="*/ 1866 w 2135"/>
                <a:gd name="T45" fmla="*/ 1223 h 1804"/>
                <a:gd name="T46" fmla="*/ 1722 w 2135"/>
                <a:gd name="T47" fmla="*/ 1013 h 1804"/>
                <a:gd name="T48" fmla="*/ 1561 w 2135"/>
                <a:gd name="T49" fmla="*/ 821 h 1804"/>
                <a:gd name="T50" fmla="*/ 1387 w 2135"/>
                <a:gd name="T51" fmla="*/ 647 h 1804"/>
                <a:gd name="T52" fmla="*/ 1202 w 2135"/>
                <a:gd name="T53" fmla="*/ 491 h 1804"/>
                <a:gd name="T54" fmla="*/ 999 w 2135"/>
                <a:gd name="T55" fmla="*/ 353 h 1804"/>
                <a:gd name="T56" fmla="*/ 783 w 2135"/>
                <a:gd name="T57" fmla="*/ 239 h 1804"/>
                <a:gd name="T58" fmla="*/ 562 w 2135"/>
                <a:gd name="T59" fmla="*/ 138 h 1804"/>
                <a:gd name="T60" fmla="*/ 329 w 2135"/>
                <a:gd name="T61" fmla="*/ 66 h 1804"/>
                <a:gd name="T62" fmla="*/ 329 w 2135"/>
                <a:gd name="T63" fmla="*/ 66 h 1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/>
            </a:p>
          </p:txBody>
        </p:sp>
        <p:sp>
          <p:nvSpPr>
            <p:cNvPr id="6" name="Freeform 4">
              <a:extLst>
                <a:ext uri="{FF2B5EF4-FFF2-40B4-BE49-F238E27FC236}">
                  <a16:creationId xmlns:a16="http://schemas.microsoft.com/office/drawing/2014/main" xmlns="" id="{6D588BB5-5A42-4F0D-A043-5E06B72EF5F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>
                <a:gd name="T0" fmla="*/ 1854 w 1854"/>
                <a:gd name="T1" fmla="*/ 1858 h 1858"/>
                <a:gd name="T2" fmla="*/ 0 w 1854"/>
                <a:gd name="T3" fmla="*/ 1858 h 1858"/>
                <a:gd name="T4" fmla="*/ 0 w 1854"/>
                <a:gd name="T5" fmla="*/ 0 h 1858"/>
                <a:gd name="T6" fmla="*/ 1854 w 1854"/>
                <a:gd name="T7" fmla="*/ 1858 h 1858"/>
                <a:gd name="T8" fmla="*/ 1854 w 1854"/>
                <a:gd name="T9" fmla="*/ 1858 h 1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/>
            </a:p>
          </p:txBody>
        </p:sp>
        <p:sp>
          <p:nvSpPr>
            <p:cNvPr id="7" name="Freeform 5">
              <a:extLst>
                <a:ext uri="{FF2B5EF4-FFF2-40B4-BE49-F238E27FC236}">
                  <a16:creationId xmlns:a16="http://schemas.microsoft.com/office/drawing/2014/main" xmlns="" id="{518BB791-D099-4489-B1EF-2F6456F8F2C7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>
                <a:gd name="T0" fmla="*/ 1640 w 1745"/>
                <a:gd name="T1" fmla="*/ 1377 h 1577"/>
                <a:gd name="T2" fmla="*/ 1692 w 1745"/>
                <a:gd name="T3" fmla="*/ 1479 h 1577"/>
                <a:gd name="T4" fmla="*/ 1732 w 1745"/>
                <a:gd name="T5" fmla="*/ 1577 h 1577"/>
                <a:gd name="T6" fmla="*/ 1745 w 1745"/>
                <a:gd name="T7" fmla="*/ 1577 h 1577"/>
                <a:gd name="T8" fmla="*/ 1703 w 1745"/>
                <a:gd name="T9" fmla="*/ 1469 h 1577"/>
                <a:gd name="T10" fmla="*/ 1649 w 1745"/>
                <a:gd name="T11" fmla="*/ 1367 h 1577"/>
                <a:gd name="T12" fmla="*/ 1535 w 1745"/>
                <a:gd name="T13" fmla="*/ 1157 h 1577"/>
                <a:gd name="T14" fmla="*/ 1395 w 1745"/>
                <a:gd name="T15" fmla="*/ 951 h 1577"/>
                <a:gd name="T16" fmla="*/ 1236 w 1745"/>
                <a:gd name="T17" fmla="*/ 756 h 1577"/>
                <a:gd name="T18" fmla="*/ 1061 w 1745"/>
                <a:gd name="T19" fmla="*/ 582 h 1577"/>
                <a:gd name="T20" fmla="*/ 876 w 1745"/>
                <a:gd name="T21" fmla="*/ 426 h 1577"/>
                <a:gd name="T22" fmla="*/ 672 w 1745"/>
                <a:gd name="T23" fmla="*/ 294 h 1577"/>
                <a:gd name="T24" fmla="*/ 455 w 1745"/>
                <a:gd name="T25" fmla="*/ 174 h 1577"/>
                <a:gd name="T26" fmla="*/ 234 w 1745"/>
                <a:gd name="T27" fmla="*/ 78 h 1577"/>
                <a:gd name="T28" fmla="*/ 0 w 1745"/>
                <a:gd name="T29" fmla="*/ 0 h 1577"/>
                <a:gd name="T30" fmla="*/ 0 w 1745"/>
                <a:gd name="T31" fmla="*/ 12 h 1577"/>
                <a:gd name="T32" fmla="*/ 222 w 1745"/>
                <a:gd name="T33" fmla="*/ 89 h 1577"/>
                <a:gd name="T34" fmla="*/ 446 w 1745"/>
                <a:gd name="T35" fmla="*/ 185 h 1577"/>
                <a:gd name="T36" fmla="*/ 662 w 1745"/>
                <a:gd name="T37" fmla="*/ 305 h 1577"/>
                <a:gd name="T38" fmla="*/ 866 w 1745"/>
                <a:gd name="T39" fmla="*/ 437 h 1577"/>
                <a:gd name="T40" fmla="*/ 1052 w 1745"/>
                <a:gd name="T41" fmla="*/ 593 h 1577"/>
                <a:gd name="T42" fmla="*/ 1226 w 1745"/>
                <a:gd name="T43" fmla="*/ 767 h 1577"/>
                <a:gd name="T44" fmla="*/ 1385 w 1745"/>
                <a:gd name="T45" fmla="*/ 960 h 1577"/>
                <a:gd name="T46" fmla="*/ 1526 w 1745"/>
                <a:gd name="T47" fmla="*/ 1167 h 1577"/>
                <a:gd name="T48" fmla="*/ 1640 w 1745"/>
                <a:gd name="T49" fmla="*/ 1377 h 1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xmlns="" id="{EABC7D0E-5E45-4CE7-9E11-628A0F57AC31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>
                <a:gd name="T0" fmla="*/ 0 w 1745"/>
                <a:gd name="T1" fmla="*/ 0 h 1768"/>
                <a:gd name="T2" fmla="*/ 0 w 1745"/>
                <a:gd name="T3" fmla="*/ 12 h 1768"/>
                <a:gd name="T4" fmla="*/ 210 w 1745"/>
                <a:gd name="T5" fmla="*/ 88 h 1768"/>
                <a:gd name="T6" fmla="*/ 426 w 1745"/>
                <a:gd name="T7" fmla="*/ 190 h 1768"/>
                <a:gd name="T8" fmla="*/ 630 w 1745"/>
                <a:gd name="T9" fmla="*/ 304 h 1768"/>
                <a:gd name="T10" fmla="*/ 818 w 1745"/>
                <a:gd name="T11" fmla="*/ 442 h 1768"/>
                <a:gd name="T12" fmla="*/ 998 w 1745"/>
                <a:gd name="T13" fmla="*/ 592 h 1768"/>
                <a:gd name="T14" fmla="*/ 1164 w 1745"/>
                <a:gd name="T15" fmla="*/ 766 h 1768"/>
                <a:gd name="T16" fmla="*/ 1310 w 1745"/>
                <a:gd name="T17" fmla="*/ 942 h 1768"/>
                <a:gd name="T18" fmla="*/ 1454 w 1745"/>
                <a:gd name="T19" fmla="*/ 1146 h 1768"/>
                <a:gd name="T20" fmla="*/ 1536 w 1745"/>
                <a:gd name="T21" fmla="*/ 1298 h 1768"/>
                <a:gd name="T22" fmla="*/ 1614 w 1745"/>
                <a:gd name="T23" fmla="*/ 1456 h 1768"/>
                <a:gd name="T24" fmla="*/ 1682 w 1745"/>
                <a:gd name="T25" fmla="*/ 1616 h 1768"/>
                <a:gd name="T26" fmla="*/ 1733 w 1745"/>
                <a:gd name="T27" fmla="*/ 1768 h 1768"/>
                <a:gd name="T28" fmla="*/ 1745 w 1745"/>
                <a:gd name="T29" fmla="*/ 1768 h 1768"/>
                <a:gd name="T30" fmla="*/ 1691 w 1745"/>
                <a:gd name="T31" fmla="*/ 1606 h 1768"/>
                <a:gd name="T32" fmla="*/ 1623 w 1745"/>
                <a:gd name="T33" fmla="*/ 1445 h 1768"/>
                <a:gd name="T34" fmla="*/ 1547 w 1745"/>
                <a:gd name="T35" fmla="*/ 1288 h 1768"/>
                <a:gd name="T36" fmla="*/ 1463 w 1745"/>
                <a:gd name="T37" fmla="*/ 1136 h 1768"/>
                <a:gd name="T38" fmla="*/ 1320 w 1745"/>
                <a:gd name="T39" fmla="*/ 932 h 1768"/>
                <a:gd name="T40" fmla="*/ 1173 w 1745"/>
                <a:gd name="T41" fmla="*/ 755 h 1768"/>
                <a:gd name="T42" fmla="*/ 1008 w 1745"/>
                <a:gd name="T43" fmla="*/ 581 h 1768"/>
                <a:gd name="T44" fmla="*/ 827 w 1745"/>
                <a:gd name="T45" fmla="*/ 431 h 1768"/>
                <a:gd name="T46" fmla="*/ 642 w 1745"/>
                <a:gd name="T47" fmla="*/ 293 h 1768"/>
                <a:gd name="T48" fmla="*/ 437 w 1745"/>
                <a:gd name="T49" fmla="*/ 179 h 1768"/>
                <a:gd name="T50" fmla="*/ 222 w 1745"/>
                <a:gd name="T51" fmla="*/ 78 h 1768"/>
                <a:gd name="T52" fmla="*/ 0 w 1745"/>
                <a:gd name="T53" fmla="*/ 0 h 1768"/>
                <a:gd name="T54" fmla="*/ 0 w 1745"/>
                <a:gd name="T55" fmla="*/ 0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/>
            </a:p>
          </p:txBody>
        </p:sp>
        <p:sp>
          <p:nvSpPr>
            <p:cNvPr id="9" name="Oval 7">
              <a:extLst>
                <a:ext uri="{FF2B5EF4-FFF2-40B4-BE49-F238E27FC236}">
                  <a16:creationId xmlns:a16="http://schemas.microsoft.com/office/drawing/2014/main" xmlns="" id="{5F1BBA91-DD3A-4797-AAFA-E1626B5A73CA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1800"/>
            </a:p>
          </p:txBody>
        </p:sp>
        <p:sp>
          <p:nvSpPr>
            <p:cNvPr id="10" name="Oval 8">
              <a:extLst>
                <a:ext uri="{FF2B5EF4-FFF2-40B4-BE49-F238E27FC236}">
                  <a16:creationId xmlns:a16="http://schemas.microsoft.com/office/drawing/2014/main" xmlns="" id="{1D55D062-05E0-4D5F-AF81-0D2A9AC7B226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1800"/>
            </a:p>
          </p:txBody>
        </p:sp>
        <p:sp>
          <p:nvSpPr>
            <p:cNvPr id="11" name="Oval 9">
              <a:extLst>
                <a:ext uri="{FF2B5EF4-FFF2-40B4-BE49-F238E27FC236}">
                  <a16:creationId xmlns:a16="http://schemas.microsoft.com/office/drawing/2014/main" xmlns="" id="{46744B6E-EEEB-4B9C-A569-810F97451650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1800"/>
            </a:p>
          </p:txBody>
        </p:sp>
      </p:grpSp>
      <p:sp>
        <p:nvSpPr>
          <p:cNvPr id="106506" name="Rectangle 10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873250"/>
            <a:ext cx="10363200" cy="155575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106507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12" name="Rectangle 12">
            <a:extLst>
              <a:ext uri="{FF2B5EF4-FFF2-40B4-BE49-F238E27FC236}">
                <a16:creationId xmlns:a16="http://schemas.microsoft.com/office/drawing/2014/main" xmlns="" id="{77194BA0-396B-445D-A68E-C4C09EDBFA28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3" name="Rectangle 13">
            <a:extLst>
              <a:ext uri="{FF2B5EF4-FFF2-40B4-BE49-F238E27FC236}">
                <a16:creationId xmlns:a16="http://schemas.microsoft.com/office/drawing/2014/main" xmlns="" id="{49EE940F-FDEF-46C7-B73D-2FDD6BD89B6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4" name="Rectangle 14">
            <a:extLst>
              <a:ext uri="{FF2B5EF4-FFF2-40B4-BE49-F238E27FC236}">
                <a16:creationId xmlns:a16="http://schemas.microsoft.com/office/drawing/2014/main" xmlns="" id="{69F8EC66-745F-4120-9955-D7ECFC34724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128323-04FD-4B4A-A409-916828C4D44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22723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xmlns="" id="{A8949648-B8E8-42D8-8825-1DA69743C49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xmlns="" id="{D3A428CE-DB34-4983-B319-34438E14490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xmlns="" id="{95C624B7-11EA-40E7-B16E-1629104BD78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5283B1-34F5-4971-A7F3-E6BEBF8A80B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47587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xmlns="" id="{3723713B-48DA-4132-BA1D-7A92DCDFE8E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xmlns="" id="{A9EEE23E-C6B9-479C-A72D-ED55FAEED13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xmlns="" id="{35E91B70-25ED-47A8-8503-8D2EDF6B466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0609A6-E177-40B3-B52D-EFA6986627D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9064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xmlns="" id="{9384BA21-F916-49E5-9A8B-D63A94E4724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xmlns="" id="{6E5F1EB7-739C-41C7-B56F-962CCE7DB13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xmlns="" id="{50CDEF49-B42F-449D-8B58-BAC32DB6FC9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132C04-15F0-453B-9DCB-182D1420A2E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51872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>
            <a:extLst>
              <a:ext uri="{FF2B5EF4-FFF2-40B4-BE49-F238E27FC236}">
                <a16:creationId xmlns:a16="http://schemas.microsoft.com/office/drawing/2014/main" xmlns="" id="{D524F506-D5E1-482E-8634-0CCA3584202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13">
            <a:extLst>
              <a:ext uri="{FF2B5EF4-FFF2-40B4-BE49-F238E27FC236}">
                <a16:creationId xmlns:a16="http://schemas.microsoft.com/office/drawing/2014/main" xmlns="" id="{0F657B90-2CDB-4B55-8F49-CA8FCAF50BE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14">
            <a:extLst>
              <a:ext uri="{FF2B5EF4-FFF2-40B4-BE49-F238E27FC236}">
                <a16:creationId xmlns:a16="http://schemas.microsoft.com/office/drawing/2014/main" xmlns="" id="{FECCE651-6041-4E37-9699-336B4885152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633804-0EA0-4D89-80AD-A815A4AB5C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83116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2">
            <a:extLst>
              <a:ext uri="{FF2B5EF4-FFF2-40B4-BE49-F238E27FC236}">
                <a16:creationId xmlns:a16="http://schemas.microsoft.com/office/drawing/2014/main" xmlns="" id="{89947119-5EA6-4550-8D1E-E78F6457D34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3">
            <a:extLst>
              <a:ext uri="{FF2B5EF4-FFF2-40B4-BE49-F238E27FC236}">
                <a16:creationId xmlns:a16="http://schemas.microsoft.com/office/drawing/2014/main" xmlns="" id="{C57C3897-AC2C-431E-9EB1-C3480CA532E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xmlns="" id="{A0B17EFC-2287-4EFD-9917-D037044CB31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414DD7-7427-449A-84AC-1624D04502B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15261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>
            <a:extLst>
              <a:ext uri="{FF2B5EF4-FFF2-40B4-BE49-F238E27FC236}">
                <a16:creationId xmlns:a16="http://schemas.microsoft.com/office/drawing/2014/main" xmlns="" id="{1841F052-EB4C-42FF-96CC-ABC71F2AE91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13">
            <a:extLst>
              <a:ext uri="{FF2B5EF4-FFF2-40B4-BE49-F238E27FC236}">
                <a16:creationId xmlns:a16="http://schemas.microsoft.com/office/drawing/2014/main" xmlns="" id="{48EBFA07-CF70-4339-92C4-4AD27052D39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4">
            <a:extLst>
              <a:ext uri="{FF2B5EF4-FFF2-40B4-BE49-F238E27FC236}">
                <a16:creationId xmlns:a16="http://schemas.microsoft.com/office/drawing/2014/main" xmlns="" id="{C1AEF29E-87A0-47A8-A2F1-92C60266BC6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1862B5-C406-4C66-9A55-0307A8F5815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10138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xmlns="" id="{3FD90D9B-6EF0-4A9D-8E02-9C1B6825F5E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xmlns="" id="{70937AC4-24C3-4A52-A901-6737EEF9928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xmlns="" id="{88D0F6EF-39E0-493F-A763-648AA9615EE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227F53-406D-4001-B394-EC278FC37E2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0060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6975B1D-78E0-4A90-A79B-0E70A230BF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F9E4433-C115-4F35-B424-2F617FE56F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EAF13EC-EA3A-44CC-8293-FD9108050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453EA-87C1-42E8-82CB-6C5072AE4227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CD5DA50-2386-4338-80C5-AC0384389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CFF60F1-D1EB-4E27-A471-ECCD532F0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3F479-DC37-4C64-8706-5FF4115C9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7921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xmlns="" id="{A11B6078-FA7B-4B36-B817-60335CD8DAD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xmlns="" id="{8697849B-448D-451C-9E3E-5D6F45801D8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xmlns="" id="{DEA68811-2CBF-47DC-86C6-2B5054BC403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94A837-1054-4320-9BE7-F579FEDF513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40076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xmlns="" id="{188EAD47-AB8A-42EF-A5F3-D6F03A255AB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xmlns="" id="{65109A29-9829-4D64-8885-5797588E920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xmlns="" id="{FFE97C41-D340-4324-AFFE-256728CC24A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8D4D69-BB8F-4AF6-9194-850EB48A724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86356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7813"/>
            <a:ext cx="27432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7813"/>
            <a:ext cx="80264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xmlns="" id="{C837C925-5C1F-4B23-8758-C2144CFC8EA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xmlns="" id="{5718F2E4-399D-4B6E-93E7-F8095724190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xmlns="" id="{99440507-AA1A-4D14-AB4E-5CA91514692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666037-A278-4437-8236-E68775FB98B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27707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376" name="Text Box 8"/>
          <p:cNvSpPr txBox="1">
            <a:spLocks noChangeArrowheads="1"/>
          </p:cNvSpPr>
          <p:nvPr/>
        </p:nvSpPr>
        <p:spPr bwMode="auto">
          <a:xfrm>
            <a:off x="7112000" y="6638926"/>
            <a:ext cx="40640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800">
                <a:solidFill>
                  <a:srgbClr val="FFFFFF"/>
                </a:solidFill>
                <a:latin typeface="Arial" panose="020B0604020202020204" pitchFamily="34" charset="0"/>
              </a:rPr>
              <a:t>Copyright © by Holt, Rinehart and Winston. All rights reserved.</a:t>
            </a:r>
          </a:p>
        </p:txBody>
      </p:sp>
      <p:pic>
        <p:nvPicPr>
          <p:cNvPr id="442377" name="Picture 9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6667" y="6243638"/>
            <a:ext cx="2389717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2378" name="Rectangle 10"/>
          <p:cNvSpPr>
            <a:spLocks noChangeArrowheads="1"/>
          </p:cNvSpPr>
          <p:nvPr userDrawn="1"/>
        </p:nvSpPr>
        <p:spPr bwMode="auto">
          <a:xfrm>
            <a:off x="8644467" y="6273800"/>
            <a:ext cx="2032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>
                <a:solidFill>
                  <a:srgbClr val="000099"/>
                </a:solidFill>
                <a:latin typeface="Arial" panose="020B0604020202020204" pitchFamily="34" charset="0"/>
              </a:rPr>
              <a:t>Resources</a:t>
            </a:r>
            <a:endParaRPr lang="en-US" altLang="en-US" sz="1000" b="1">
              <a:solidFill>
                <a:srgbClr val="000099"/>
              </a:solidFill>
              <a:latin typeface="Arial" panose="020B0604020202020204" pitchFamily="34" charset="0"/>
            </a:endParaRPr>
          </a:p>
        </p:txBody>
      </p:sp>
      <p:pic>
        <p:nvPicPr>
          <p:cNvPr id="442379" name="Picture 11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6667" y="6243638"/>
            <a:ext cx="2389717" cy="39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2380" name="Rectangle 12"/>
          <p:cNvSpPr>
            <a:spLocks noChangeArrowheads="1"/>
          </p:cNvSpPr>
          <p:nvPr userDrawn="1"/>
        </p:nvSpPr>
        <p:spPr bwMode="auto">
          <a:xfrm>
            <a:off x="6129867" y="6273800"/>
            <a:ext cx="2032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>
                <a:solidFill>
                  <a:srgbClr val="000099"/>
                </a:solidFill>
                <a:latin typeface="Arial" panose="020B0604020202020204" pitchFamily="34" charset="0"/>
              </a:rPr>
              <a:t>Chapter menu</a:t>
            </a:r>
            <a:endParaRPr lang="en-US" altLang="en-US" sz="1000" b="1">
              <a:solidFill>
                <a:srgbClr val="000099"/>
              </a:solidFill>
              <a:latin typeface="Arial" panose="020B0604020202020204" pitchFamily="34" charset="0"/>
            </a:endParaRPr>
          </a:p>
        </p:txBody>
      </p:sp>
      <p:sp>
        <p:nvSpPr>
          <p:cNvPr id="442381" name="AutoShape 13">
            <a:hlinkClick r:id="" action="ppaction://noaction"/>
          </p:cNvPr>
          <p:cNvSpPr>
            <a:spLocks noChangeArrowheads="1"/>
          </p:cNvSpPr>
          <p:nvPr userDrawn="1"/>
        </p:nvSpPr>
        <p:spPr bwMode="auto">
          <a:xfrm>
            <a:off x="5994400" y="6281739"/>
            <a:ext cx="2288117" cy="274637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0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42382" name="AutoShape 14">
            <a:hlinkClick r:id="" action="ppaction://noaction" highlightClick="1"/>
          </p:cNvPr>
          <p:cNvSpPr>
            <a:spLocks noChangeArrowheads="1"/>
          </p:cNvSpPr>
          <p:nvPr userDrawn="1"/>
        </p:nvSpPr>
        <p:spPr bwMode="auto">
          <a:xfrm>
            <a:off x="5926667" y="6243638"/>
            <a:ext cx="2355851" cy="3937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0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42383" name="AutoShape 15">
            <a:hlinkClick r:id="rId5" action="ppaction://hlinksldjump" highlightClick="1"/>
          </p:cNvPr>
          <p:cNvSpPr>
            <a:spLocks noChangeArrowheads="1"/>
          </p:cNvSpPr>
          <p:nvPr userDrawn="1"/>
        </p:nvSpPr>
        <p:spPr bwMode="auto">
          <a:xfrm>
            <a:off x="8466667" y="6243638"/>
            <a:ext cx="2389717" cy="3937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0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94262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648055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111849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48818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616856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4414899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6527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7832B43-CDE4-4B01-B5EF-32FCF077F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E53A5BD-CCB9-4FD2-8EEF-29B39D8363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26649F5-0768-4E7F-A46A-1F4FE743B1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453EA-87C1-42E8-82CB-6C5072AE4227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192A5B1-B1B0-4CB4-9313-3CE541F2A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524F02A-5E8E-4B59-AAC5-6B92B728F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3F479-DC37-4C64-8706-5FF4115C9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2210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274407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3591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9750145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22467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8E5C57C-C6DE-4AEA-9D48-57732C7ED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DC9AA9A-CDBC-47A0-8A5E-DB09859476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9E623AB-461E-4D23-A817-EC2F356B6E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8FB2BA7-41F0-47E4-B854-1CD084AAF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453EA-87C1-42E8-82CB-6C5072AE4227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77064DD-F3A8-45E2-9B7F-96157C0FA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E51A5A0-D5E7-4BF2-8B39-104E0112C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3F479-DC37-4C64-8706-5FF4115C9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936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0BAF1FE-25BC-4AFB-81EB-B8C40E88FA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6458628-B0A7-4726-9DAC-F977BBE91E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A1116C4-5267-430A-B026-70F3514336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3EEDC9B9-26D0-46A8-B576-ABEB5C0A70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EDD67687-BF14-4E80-9875-6065AA8782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70EE9744-6716-4FAD-9D04-1A0B6918AF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453EA-87C1-42E8-82CB-6C5072AE4227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4A2A44DA-1552-41EE-9619-E9FD8A1467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76CAC1DE-7134-4DE6-89E8-A77A05690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3F479-DC37-4C64-8706-5FF4115C9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125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5C5CCEF-3794-4749-9C16-354E96FB48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D8CC66F3-C4BD-441A-ACE9-61DF3715CF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453EA-87C1-42E8-82CB-6C5072AE4227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051CD786-0858-44A5-B85A-A851B70A9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501380B5-7259-4730-8EBB-DB71F7F5B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3F479-DC37-4C64-8706-5FF4115C9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98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06A3FE2D-2C68-44E5-8824-EF3E8FC0D0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453EA-87C1-42E8-82CB-6C5072AE4227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FEA10C64-E088-4CBF-8561-428223E4D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E89217B-CFF9-419D-A146-7FCD38DF4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3F479-DC37-4C64-8706-5FF4115C9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013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B9AE915-1047-4381-A85C-29AFB15EC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ACA4175-D4B1-4A63-88BF-4CE70CEE56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E57F513-D53C-48F9-BC0E-AFBC5593AC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E0EA88F-77BC-4B54-9D48-7321D46181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453EA-87C1-42E8-82CB-6C5072AE4227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2627D88-F195-4680-9F71-5E470FCB7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88D2B8A-D742-4829-A476-479193A89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3F479-DC37-4C64-8706-5FF4115C9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974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9863DC6-422E-48DF-B77C-FE282A0226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6628FB0B-D70D-4081-9ABB-800590681B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9979215-01F8-4207-92F6-5B1610A2F4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C3D242F-E0B6-4BB2-82FD-C1A5A1A033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453EA-87C1-42E8-82CB-6C5072AE4227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622BDD6-79E5-46EC-B2E6-8FFE92A024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EE933CB-1291-46B7-94FF-BD98121EA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3F479-DC37-4C64-8706-5FF4115C9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302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6" Type="http://schemas.openxmlformats.org/officeDocument/2006/relationships/slide" Target="../slides/slide2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EBDFF4BE-42CF-4FF0-974C-34D7704D2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3CC70B0-9969-4657-803A-1DCABAA3B9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BE28BD5-4456-47A1-9F42-45547D0A46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9453EA-87C1-42E8-82CB-6C5072AE4227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9DECB72-761A-4354-B601-A98F61E493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92765C2-CB56-44D8-B2C7-15DA3FB3C4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23F479-DC37-4C64-8706-5FF4115C9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340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>
            <a:extLst>
              <a:ext uri="{FF2B5EF4-FFF2-40B4-BE49-F238E27FC236}">
                <a16:creationId xmlns:a16="http://schemas.microsoft.com/office/drawing/2014/main" xmlns="" id="{E9317FC6-3046-4648-8C7C-9E9FB5D99067}"/>
              </a:ext>
            </a:extLst>
          </p:cNvPr>
          <p:cNvGrpSpPr>
            <a:grpSpLocks/>
          </p:cNvGrpSpPr>
          <p:nvPr/>
        </p:nvGrpSpPr>
        <p:grpSpPr bwMode="auto">
          <a:xfrm>
            <a:off x="1" y="3902076"/>
            <a:ext cx="4533900" cy="2949575"/>
            <a:chOff x="0" y="2458"/>
            <a:chExt cx="2142" cy="1858"/>
          </a:xfrm>
        </p:grpSpPr>
        <p:sp>
          <p:nvSpPr>
            <p:cNvPr id="105475" name="Freeform 3">
              <a:extLst>
                <a:ext uri="{FF2B5EF4-FFF2-40B4-BE49-F238E27FC236}">
                  <a16:creationId xmlns:a16="http://schemas.microsoft.com/office/drawing/2014/main" xmlns="" id="{3154BB8F-348F-4051-A4F9-846AC51D3233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>
                <a:gd name="T0" fmla="*/ 329 w 2135"/>
                <a:gd name="T1" fmla="*/ 66 h 1804"/>
                <a:gd name="T2" fmla="*/ 161 w 2135"/>
                <a:gd name="T3" fmla="*/ 30 h 1804"/>
                <a:gd name="T4" fmla="*/ 0 w 2135"/>
                <a:gd name="T5" fmla="*/ 0 h 1804"/>
                <a:gd name="T6" fmla="*/ 0 w 2135"/>
                <a:gd name="T7" fmla="*/ 12 h 1804"/>
                <a:gd name="T8" fmla="*/ 161 w 2135"/>
                <a:gd name="T9" fmla="*/ 42 h 1804"/>
                <a:gd name="T10" fmla="*/ 323 w 2135"/>
                <a:gd name="T11" fmla="*/ 78 h 1804"/>
                <a:gd name="T12" fmla="*/ 556 w 2135"/>
                <a:gd name="T13" fmla="*/ 150 h 1804"/>
                <a:gd name="T14" fmla="*/ 777 w 2135"/>
                <a:gd name="T15" fmla="*/ 245 h 1804"/>
                <a:gd name="T16" fmla="*/ 993 w 2135"/>
                <a:gd name="T17" fmla="*/ 365 h 1804"/>
                <a:gd name="T18" fmla="*/ 1196 w 2135"/>
                <a:gd name="T19" fmla="*/ 503 h 1804"/>
                <a:gd name="T20" fmla="*/ 1381 w 2135"/>
                <a:gd name="T21" fmla="*/ 653 h 1804"/>
                <a:gd name="T22" fmla="*/ 1555 w 2135"/>
                <a:gd name="T23" fmla="*/ 827 h 1804"/>
                <a:gd name="T24" fmla="*/ 1710 w 2135"/>
                <a:gd name="T25" fmla="*/ 1019 h 1804"/>
                <a:gd name="T26" fmla="*/ 1854 w 2135"/>
                <a:gd name="T27" fmla="*/ 1229 h 1804"/>
                <a:gd name="T28" fmla="*/ 1937 w 2135"/>
                <a:gd name="T29" fmla="*/ 1366 h 1804"/>
                <a:gd name="T30" fmla="*/ 2009 w 2135"/>
                <a:gd name="T31" fmla="*/ 1510 h 1804"/>
                <a:gd name="T32" fmla="*/ 2069 w 2135"/>
                <a:gd name="T33" fmla="*/ 1654 h 1804"/>
                <a:gd name="T34" fmla="*/ 2123 w 2135"/>
                <a:gd name="T35" fmla="*/ 1804 h 1804"/>
                <a:gd name="T36" fmla="*/ 2135 w 2135"/>
                <a:gd name="T37" fmla="*/ 1804 h 1804"/>
                <a:gd name="T38" fmla="*/ 2081 w 2135"/>
                <a:gd name="T39" fmla="*/ 1654 h 1804"/>
                <a:gd name="T40" fmla="*/ 2021 w 2135"/>
                <a:gd name="T41" fmla="*/ 1510 h 1804"/>
                <a:gd name="T42" fmla="*/ 1949 w 2135"/>
                <a:gd name="T43" fmla="*/ 1366 h 1804"/>
                <a:gd name="T44" fmla="*/ 1866 w 2135"/>
                <a:gd name="T45" fmla="*/ 1223 h 1804"/>
                <a:gd name="T46" fmla="*/ 1722 w 2135"/>
                <a:gd name="T47" fmla="*/ 1013 h 1804"/>
                <a:gd name="T48" fmla="*/ 1561 w 2135"/>
                <a:gd name="T49" fmla="*/ 821 h 1804"/>
                <a:gd name="T50" fmla="*/ 1387 w 2135"/>
                <a:gd name="T51" fmla="*/ 647 h 1804"/>
                <a:gd name="T52" fmla="*/ 1202 w 2135"/>
                <a:gd name="T53" fmla="*/ 491 h 1804"/>
                <a:gd name="T54" fmla="*/ 999 w 2135"/>
                <a:gd name="T55" fmla="*/ 353 h 1804"/>
                <a:gd name="T56" fmla="*/ 783 w 2135"/>
                <a:gd name="T57" fmla="*/ 239 h 1804"/>
                <a:gd name="T58" fmla="*/ 562 w 2135"/>
                <a:gd name="T59" fmla="*/ 138 h 1804"/>
                <a:gd name="T60" fmla="*/ 329 w 2135"/>
                <a:gd name="T61" fmla="*/ 66 h 1804"/>
                <a:gd name="T62" fmla="*/ 329 w 2135"/>
                <a:gd name="T63" fmla="*/ 66 h 1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/>
            </a:p>
          </p:txBody>
        </p:sp>
        <p:sp>
          <p:nvSpPr>
            <p:cNvPr id="105476" name="Freeform 4">
              <a:extLst>
                <a:ext uri="{FF2B5EF4-FFF2-40B4-BE49-F238E27FC236}">
                  <a16:creationId xmlns:a16="http://schemas.microsoft.com/office/drawing/2014/main" xmlns="" id="{402E1421-DCB7-4C50-BCD9-912C03598B8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>
                <a:gd name="T0" fmla="*/ 1854 w 1854"/>
                <a:gd name="T1" fmla="*/ 1858 h 1858"/>
                <a:gd name="T2" fmla="*/ 0 w 1854"/>
                <a:gd name="T3" fmla="*/ 1858 h 1858"/>
                <a:gd name="T4" fmla="*/ 0 w 1854"/>
                <a:gd name="T5" fmla="*/ 0 h 1858"/>
                <a:gd name="T6" fmla="*/ 1854 w 1854"/>
                <a:gd name="T7" fmla="*/ 1858 h 1858"/>
                <a:gd name="T8" fmla="*/ 1854 w 1854"/>
                <a:gd name="T9" fmla="*/ 1858 h 1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/>
            </a:p>
          </p:txBody>
        </p:sp>
        <p:sp>
          <p:nvSpPr>
            <p:cNvPr id="105477" name="Freeform 5">
              <a:extLst>
                <a:ext uri="{FF2B5EF4-FFF2-40B4-BE49-F238E27FC236}">
                  <a16:creationId xmlns:a16="http://schemas.microsoft.com/office/drawing/2014/main" xmlns="" id="{67D470BA-BDDB-4EB5-8743-43ADB86BCD04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>
                <a:gd name="T0" fmla="*/ 1640 w 1745"/>
                <a:gd name="T1" fmla="*/ 1377 h 1577"/>
                <a:gd name="T2" fmla="*/ 1692 w 1745"/>
                <a:gd name="T3" fmla="*/ 1479 h 1577"/>
                <a:gd name="T4" fmla="*/ 1732 w 1745"/>
                <a:gd name="T5" fmla="*/ 1577 h 1577"/>
                <a:gd name="T6" fmla="*/ 1745 w 1745"/>
                <a:gd name="T7" fmla="*/ 1577 h 1577"/>
                <a:gd name="T8" fmla="*/ 1703 w 1745"/>
                <a:gd name="T9" fmla="*/ 1469 h 1577"/>
                <a:gd name="T10" fmla="*/ 1649 w 1745"/>
                <a:gd name="T11" fmla="*/ 1367 h 1577"/>
                <a:gd name="T12" fmla="*/ 1535 w 1745"/>
                <a:gd name="T13" fmla="*/ 1157 h 1577"/>
                <a:gd name="T14" fmla="*/ 1395 w 1745"/>
                <a:gd name="T15" fmla="*/ 951 h 1577"/>
                <a:gd name="T16" fmla="*/ 1236 w 1745"/>
                <a:gd name="T17" fmla="*/ 756 h 1577"/>
                <a:gd name="T18" fmla="*/ 1061 w 1745"/>
                <a:gd name="T19" fmla="*/ 582 h 1577"/>
                <a:gd name="T20" fmla="*/ 876 w 1745"/>
                <a:gd name="T21" fmla="*/ 426 h 1577"/>
                <a:gd name="T22" fmla="*/ 672 w 1745"/>
                <a:gd name="T23" fmla="*/ 294 h 1577"/>
                <a:gd name="T24" fmla="*/ 455 w 1745"/>
                <a:gd name="T25" fmla="*/ 174 h 1577"/>
                <a:gd name="T26" fmla="*/ 234 w 1745"/>
                <a:gd name="T27" fmla="*/ 78 h 1577"/>
                <a:gd name="T28" fmla="*/ 0 w 1745"/>
                <a:gd name="T29" fmla="*/ 0 h 1577"/>
                <a:gd name="T30" fmla="*/ 0 w 1745"/>
                <a:gd name="T31" fmla="*/ 12 h 1577"/>
                <a:gd name="T32" fmla="*/ 222 w 1745"/>
                <a:gd name="T33" fmla="*/ 89 h 1577"/>
                <a:gd name="T34" fmla="*/ 446 w 1745"/>
                <a:gd name="T35" fmla="*/ 185 h 1577"/>
                <a:gd name="T36" fmla="*/ 662 w 1745"/>
                <a:gd name="T37" fmla="*/ 305 h 1577"/>
                <a:gd name="T38" fmla="*/ 866 w 1745"/>
                <a:gd name="T39" fmla="*/ 437 h 1577"/>
                <a:gd name="T40" fmla="*/ 1052 w 1745"/>
                <a:gd name="T41" fmla="*/ 593 h 1577"/>
                <a:gd name="T42" fmla="*/ 1226 w 1745"/>
                <a:gd name="T43" fmla="*/ 767 h 1577"/>
                <a:gd name="T44" fmla="*/ 1385 w 1745"/>
                <a:gd name="T45" fmla="*/ 960 h 1577"/>
                <a:gd name="T46" fmla="*/ 1526 w 1745"/>
                <a:gd name="T47" fmla="*/ 1167 h 1577"/>
                <a:gd name="T48" fmla="*/ 1640 w 1745"/>
                <a:gd name="T49" fmla="*/ 1377 h 1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/>
            </a:p>
          </p:txBody>
        </p:sp>
        <p:sp>
          <p:nvSpPr>
            <p:cNvPr id="105478" name="Freeform 6">
              <a:extLst>
                <a:ext uri="{FF2B5EF4-FFF2-40B4-BE49-F238E27FC236}">
                  <a16:creationId xmlns:a16="http://schemas.microsoft.com/office/drawing/2014/main" xmlns="" id="{14D63C84-0030-4162-A954-4D1CF2F9AFBB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>
                <a:gd name="T0" fmla="*/ 0 w 1745"/>
                <a:gd name="T1" fmla="*/ 0 h 1768"/>
                <a:gd name="T2" fmla="*/ 0 w 1745"/>
                <a:gd name="T3" fmla="*/ 12 h 1768"/>
                <a:gd name="T4" fmla="*/ 210 w 1745"/>
                <a:gd name="T5" fmla="*/ 88 h 1768"/>
                <a:gd name="T6" fmla="*/ 426 w 1745"/>
                <a:gd name="T7" fmla="*/ 190 h 1768"/>
                <a:gd name="T8" fmla="*/ 630 w 1745"/>
                <a:gd name="T9" fmla="*/ 304 h 1768"/>
                <a:gd name="T10" fmla="*/ 818 w 1745"/>
                <a:gd name="T11" fmla="*/ 442 h 1768"/>
                <a:gd name="T12" fmla="*/ 998 w 1745"/>
                <a:gd name="T13" fmla="*/ 592 h 1768"/>
                <a:gd name="T14" fmla="*/ 1164 w 1745"/>
                <a:gd name="T15" fmla="*/ 766 h 1768"/>
                <a:gd name="T16" fmla="*/ 1310 w 1745"/>
                <a:gd name="T17" fmla="*/ 942 h 1768"/>
                <a:gd name="T18" fmla="*/ 1454 w 1745"/>
                <a:gd name="T19" fmla="*/ 1146 h 1768"/>
                <a:gd name="T20" fmla="*/ 1536 w 1745"/>
                <a:gd name="T21" fmla="*/ 1298 h 1768"/>
                <a:gd name="T22" fmla="*/ 1614 w 1745"/>
                <a:gd name="T23" fmla="*/ 1456 h 1768"/>
                <a:gd name="T24" fmla="*/ 1682 w 1745"/>
                <a:gd name="T25" fmla="*/ 1616 h 1768"/>
                <a:gd name="T26" fmla="*/ 1733 w 1745"/>
                <a:gd name="T27" fmla="*/ 1768 h 1768"/>
                <a:gd name="T28" fmla="*/ 1745 w 1745"/>
                <a:gd name="T29" fmla="*/ 1768 h 1768"/>
                <a:gd name="T30" fmla="*/ 1691 w 1745"/>
                <a:gd name="T31" fmla="*/ 1606 h 1768"/>
                <a:gd name="T32" fmla="*/ 1623 w 1745"/>
                <a:gd name="T33" fmla="*/ 1445 h 1768"/>
                <a:gd name="T34" fmla="*/ 1547 w 1745"/>
                <a:gd name="T35" fmla="*/ 1288 h 1768"/>
                <a:gd name="T36" fmla="*/ 1463 w 1745"/>
                <a:gd name="T37" fmla="*/ 1136 h 1768"/>
                <a:gd name="T38" fmla="*/ 1320 w 1745"/>
                <a:gd name="T39" fmla="*/ 932 h 1768"/>
                <a:gd name="T40" fmla="*/ 1173 w 1745"/>
                <a:gd name="T41" fmla="*/ 755 h 1768"/>
                <a:gd name="T42" fmla="*/ 1008 w 1745"/>
                <a:gd name="T43" fmla="*/ 581 h 1768"/>
                <a:gd name="T44" fmla="*/ 827 w 1745"/>
                <a:gd name="T45" fmla="*/ 431 h 1768"/>
                <a:gd name="T46" fmla="*/ 642 w 1745"/>
                <a:gd name="T47" fmla="*/ 293 h 1768"/>
                <a:gd name="T48" fmla="*/ 437 w 1745"/>
                <a:gd name="T49" fmla="*/ 179 h 1768"/>
                <a:gd name="T50" fmla="*/ 222 w 1745"/>
                <a:gd name="T51" fmla="*/ 78 h 1768"/>
                <a:gd name="T52" fmla="*/ 0 w 1745"/>
                <a:gd name="T53" fmla="*/ 0 h 1768"/>
                <a:gd name="T54" fmla="*/ 0 w 1745"/>
                <a:gd name="T55" fmla="*/ 0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/>
            </a:p>
          </p:txBody>
        </p:sp>
        <p:sp>
          <p:nvSpPr>
            <p:cNvPr id="1036" name="Oval 7">
              <a:extLst>
                <a:ext uri="{FF2B5EF4-FFF2-40B4-BE49-F238E27FC236}">
                  <a16:creationId xmlns:a16="http://schemas.microsoft.com/office/drawing/2014/main" xmlns="" id="{07CF3F2E-9C2D-406C-AC79-FE20774512F7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1800"/>
            </a:p>
          </p:txBody>
        </p:sp>
        <p:sp>
          <p:nvSpPr>
            <p:cNvPr id="1037" name="Oval 8">
              <a:extLst>
                <a:ext uri="{FF2B5EF4-FFF2-40B4-BE49-F238E27FC236}">
                  <a16:creationId xmlns:a16="http://schemas.microsoft.com/office/drawing/2014/main" xmlns="" id="{D1517778-DE60-4665-9090-EBE6BBDFB2B6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1800"/>
            </a:p>
          </p:txBody>
        </p:sp>
        <p:sp>
          <p:nvSpPr>
            <p:cNvPr id="1038" name="Oval 9">
              <a:extLst>
                <a:ext uri="{FF2B5EF4-FFF2-40B4-BE49-F238E27FC236}">
                  <a16:creationId xmlns:a16="http://schemas.microsoft.com/office/drawing/2014/main" xmlns="" id="{97F6D3F3-07CB-4587-80FE-CDEA2B175C75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1800"/>
            </a:p>
          </p:txBody>
        </p:sp>
      </p:grpSp>
      <p:sp>
        <p:nvSpPr>
          <p:cNvPr id="105482" name="Rectangle 10">
            <a:extLst>
              <a:ext uri="{FF2B5EF4-FFF2-40B4-BE49-F238E27FC236}">
                <a16:creationId xmlns:a16="http://schemas.microsoft.com/office/drawing/2014/main" xmlns="" id="{DD1850C3-3EBF-40B4-AA98-6CCDE39D89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4"/>
            <a:ext cx="109728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5483" name="Rectangle 11">
            <a:extLst>
              <a:ext uri="{FF2B5EF4-FFF2-40B4-BE49-F238E27FC236}">
                <a16:creationId xmlns:a16="http://schemas.microsoft.com/office/drawing/2014/main" xmlns="" id="{901C2547-5A18-4FF0-810D-98B7A83D4C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5484" name="Rectangle 12">
            <a:extLst>
              <a:ext uri="{FF2B5EF4-FFF2-40B4-BE49-F238E27FC236}">
                <a16:creationId xmlns:a16="http://schemas.microsoft.com/office/drawing/2014/main" xmlns="" id="{E080FDA7-0184-43F0-B24A-D311C95E3E9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 b="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5485" name="Rectangle 13">
            <a:extLst>
              <a:ext uri="{FF2B5EF4-FFF2-40B4-BE49-F238E27FC236}">
                <a16:creationId xmlns:a16="http://schemas.microsoft.com/office/drawing/2014/main" xmlns="" id="{4A674C89-035F-40B5-A556-9FA379580C3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 b="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5486" name="Rectangle 14">
            <a:extLst>
              <a:ext uri="{FF2B5EF4-FFF2-40B4-BE49-F238E27FC236}">
                <a16:creationId xmlns:a16="http://schemas.microsoft.com/office/drawing/2014/main" xmlns="" id="{656CEB5D-AF07-4FDD-9D9A-9D3FCDFF7E4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b="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pPr>
              <a:defRPr/>
            </a:pPr>
            <a:fld id="{C49FA9FA-C717-4221-871C-51535EE505C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159569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anose="05000000000000000000" pitchFamily="2" charset="2"/>
        <a:buChar char="l"/>
        <a:defRPr sz="3200" kern="1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l"/>
        <a:defRPr sz="2800" kern="1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l"/>
        <a:defRPr sz="2400" kern="1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anose="05000000000000000000" pitchFamily="2" charset="2"/>
        <a:buChar char="l"/>
        <a:defRPr sz="2000" kern="1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anose="05000000000000000000" pitchFamily="2" charset="2"/>
        <a:buChar char="l"/>
        <a:defRPr sz="2000" kern="1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52" name="Text Box 8"/>
          <p:cNvSpPr txBox="1">
            <a:spLocks noChangeArrowheads="1"/>
          </p:cNvSpPr>
          <p:nvPr/>
        </p:nvSpPr>
        <p:spPr bwMode="auto">
          <a:xfrm>
            <a:off x="7112000" y="6638926"/>
            <a:ext cx="40640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800">
                <a:solidFill>
                  <a:srgbClr val="FFFFFF"/>
                </a:solidFill>
                <a:latin typeface="Arial" panose="020B0604020202020204" pitchFamily="34" charset="0"/>
              </a:rPr>
              <a:t>Copyright © by Holt, Rinehart and Winston. All rights reserved.</a:t>
            </a:r>
          </a:p>
        </p:txBody>
      </p:sp>
      <p:pic>
        <p:nvPicPr>
          <p:cNvPr id="441353" name="Picture 9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6667" y="6243638"/>
            <a:ext cx="2389717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1354" name="Rectangle 10"/>
          <p:cNvSpPr>
            <a:spLocks noChangeArrowheads="1"/>
          </p:cNvSpPr>
          <p:nvPr userDrawn="1"/>
        </p:nvSpPr>
        <p:spPr bwMode="auto">
          <a:xfrm>
            <a:off x="8644467" y="6273800"/>
            <a:ext cx="2032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>
                <a:solidFill>
                  <a:srgbClr val="000099"/>
                </a:solidFill>
                <a:latin typeface="Arial" panose="020B0604020202020204" pitchFamily="34" charset="0"/>
              </a:rPr>
              <a:t>Resources</a:t>
            </a:r>
            <a:endParaRPr lang="en-US" altLang="en-US" sz="1000" b="1">
              <a:solidFill>
                <a:srgbClr val="000099"/>
              </a:solidFill>
              <a:latin typeface="Arial" panose="020B0604020202020204" pitchFamily="34" charset="0"/>
            </a:endParaRPr>
          </a:p>
        </p:txBody>
      </p:sp>
      <p:pic>
        <p:nvPicPr>
          <p:cNvPr id="441355" name="Picture 11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6667" y="6243638"/>
            <a:ext cx="2389717" cy="39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1356" name="Rectangle 12"/>
          <p:cNvSpPr>
            <a:spLocks noChangeArrowheads="1"/>
          </p:cNvSpPr>
          <p:nvPr userDrawn="1"/>
        </p:nvSpPr>
        <p:spPr bwMode="auto">
          <a:xfrm>
            <a:off x="6129867" y="6273800"/>
            <a:ext cx="2032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>
                <a:solidFill>
                  <a:srgbClr val="000099"/>
                </a:solidFill>
                <a:latin typeface="Arial" panose="020B0604020202020204" pitchFamily="34" charset="0"/>
              </a:rPr>
              <a:t>Chapter menu</a:t>
            </a:r>
            <a:endParaRPr lang="en-US" altLang="en-US" sz="1000" b="1">
              <a:solidFill>
                <a:srgbClr val="000099"/>
              </a:solidFill>
              <a:latin typeface="Arial" panose="020B0604020202020204" pitchFamily="34" charset="0"/>
            </a:endParaRPr>
          </a:p>
        </p:txBody>
      </p:sp>
      <p:sp>
        <p:nvSpPr>
          <p:cNvPr id="441357" name="AutoShape 13">
            <a:hlinkClick r:id="" action="ppaction://noaction"/>
          </p:cNvPr>
          <p:cNvSpPr>
            <a:spLocks noChangeArrowheads="1"/>
          </p:cNvSpPr>
          <p:nvPr userDrawn="1"/>
        </p:nvSpPr>
        <p:spPr bwMode="auto">
          <a:xfrm>
            <a:off x="5994400" y="6281739"/>
            <a:ext cx="2288117" cy="274637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0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41358" name="AutoShape 14">
            <a:hlinkClick r:id="" action="ppaction://noaction" highlightClick="1"/>
          </p:cNvPr>
          <p:cNvSpPr>
            <a:spLocks noChangeArrowheads="1"/>
          </p:cNvSpPr>
          <p:nvPr userDrawn="1"/>
        </p:nvSpPr>
        <p:spPr bwMode="auto">
          <a:xfrm>
            <a:off x="5926667" y="6243638"/>
            <a:ext cx="2355851" cy="3937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0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41359" name="AutoShape 15">
            <a:hlinkClick r:id="rId16" action="ppaction://hlinksldjump" highlightClick="1"/>
          </p:cNvPr>
          <p:cNvSpPr>
            <a:spLocks noChangeArrowheads="1"/>
          </p:cNvSpPr>
          <p:nvPr userDrawn="1"/>
        </p:nvSpPr>
        <p:spPr bwMode="auto">
          <a:xfrm>
            <a:off x="8466667" y="6243638"/>
            <a:ext cx="2389717" cy="3937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0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7869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anose="02020603050405020304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anose="02020603050405020304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anose="02020603050405020304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BDD1904-E9E8-450C-B6C2-296DEF260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781878"/>
          </a:xfrm>
          <a:solidFill>
            <a:srgbClr val="00B0F0"/>
          </a:solidFill>
        </p:spPr>
        <p:txBody>
          <a:bodyPr/>
          <a:lstStyle/>
          <a:p>
            <a:pPr algn="ctr"/>
            <a:r>
              <a:rPr lang="en-US" b="1" dirty="0" err="1"/>
              <a:t>Bellwork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F7D4944-66B4-47DC-80D9-19A84411C5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8052" y="975034"/>
            <a:ext cx="8216348" cy="4556558"/>
          </a:xfrm>
        </p:spPr>
        <p:txBody>
          <a:bodyPr>
            <a:normAutofit fontScale="92500" lnSpcReduction="10000"/>
          </a:bodyPr>
          <a:lstStyle/>
          <a:p>
            <a:pPr marL="514350" lvl="0" indent="-514350">
              <a:buAutoNum type="arabicParenR"/>
            </a:pPr>
            <a:r>
              <a:rPr lang="en-US" sz="2600" dirty="0"/>
              <a:t>In your own words, explain what astronomy is?</a:t>
            </a:r>
          </a:p>
          <a:p>
            <a:pPr marL="0" lvl="0" indent="0">
              <a:buNone/>
            </a:pPr>
            <a:endParaRPr lang="en-US" sz="1900" dirty="0"/>
          </a:p>
          <a:p>
            <a:pPr marL="0" indent="0">
              <a:buNone/>
            </a:pPr>
            <a:r>
              <a:rPr lang="en-US" sz="2600" dirty="0"/>
              <a:t>2) List the planets in order from the sun including the location of the asteroid belt.</a:t>
            </a:r>
          </a:p>
          <a:p>
            <a:pPr marL="0" lvl="0" indent="0">
              <a:buNone/>
            </a:pPr>
            <a:endParaRPr lang="en-US" sz="1900" dirty="0"/>
          </a:p>
          <a:p>
            <a:pPr marL="0" indent="0">
              <a:buNone/>
            </a:pPr>
            <a:r>
              <a:rPr lang="en-US" sz="2600" dirty="0"/>
              <a:t>3) Suppose that you need to explain the concept of a year, and a day to a small child. For each concept, illustrate the motion of the Earth and the moon. You should include a caption to describe each illustration. </a:t>
            </a:r>
          </a:p>
          <a:p>
            <a:pPr marL="0" indent="0">
              <a:buNone/>
            </a:pPr>
            <a:r>
              <a:rPr lang="en-US" sz="2600" b="1" dirty="0">
                <a:solidFill>
                  <a:srgbClr val="FF0000"/>
                </a:solidFill>
              </a:rPr>
              <a:t>Turn over the page</a:t>
            </a:r>
          </a:p>
          <a:p>
            <a:pPr marL="0" indent="0">
              <a:buNone/>
            </a:pPr>
            <a:r>
              <a:rPr lang="en-US" sz="2600" dirty="0">
                <a:solidFill>
                  <a:prstClr val="black"/>
                </a:solidFill>
              </a:rPr>
              <a:t>4) Complete the table to show what you already know and have already learned, and what you want to know about </a:t>
            </a:r>
            <a:r>
              <a:rPr lang="en-US" sz="2600" b="1" dirty="0">
                <a:solidFill>
                  <a:prstClr val="black"/>
                </a:solidFill>
              </a:rPr>
              <a:t>Astronomy. </a:t>
            </a:r>
            <a:endParaRPr lang="en-US" sz="2600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5CB5639-C5A0-43BA-B6AA-19326C9FE3E2}"/>
              </a:ext>
            </a:extLst>
          </p:cNvPr>
          <p:cNvSpPr txBox="1"/>
          <p:nvPr/>
        </p:nvSpPr>
        <p:spPr>
          <a:xfrm>
            <a:off x="430695" y="5531592"/>
            <a:ext cx="11330609" cy="110799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Once you complete the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bellwork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start: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Read Astronomy Text C1S1, pp. 4-7; Q: #1-5 on page 7.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Work on the DRA, use pages 4-7 in the textbook to help you.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B9AFED1-A000-471A-9097-F257E302A7C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6742" y="817705"/>
            <a:ext cx="2961100" cy="1974066"/>
          </a:xfrm>
          <a:prstGeom prst="rect">
            <a:avLst/>
          </a:prstGeom>
        </p:spPr>
      </p:pic>
      <p:pic>
        <p:nvPicPr>
          <p:cNvPr id="1026" name="Picture 2" descr="Image result for space">
            <a:extLst>
              <a:ext uri="{FF2B5EF4-FFF2-40B4-BE49-F238E27FC236}">
                <a16:creationId xmlns:a16="http://schemas.microsoft.com/office/drawing/2014/main" xmlns="" id="{E3B614B7-9A0F-4BAF-ABEE-0C499DB942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6742" y="2925498"/>
            <a:ext cx="2961100" cy="1660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space">
            <a:extLst>
              <a:ext uri="{FF2B5EF4-FFF2-40B4-BE49-F238E27FC236}">
                <a16:creationId xmlns:a16="http://schemas.microsoft.com/office/drawing/2014/main" xmlns="" id="{7E648AE3-45DC-47F7-B969-E7AD18849D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6742" y="4665521"/>
            <a:ext cx="2961100" cy="1974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5075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3AD3B4E-ADFD-4D97-8EDD-363251A4E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2036"/>
            <a:ext cx="10515600" cy="1613589"/>
          </a:xfrm>
          <a:solidFill>
            <a:srgbClr val="00B0F0"/>
          </a:solidFill>
        </p:spPr>
        <p:txBody>
          <a:bodyPr>
            <a:normAutofit fontScale="90000"/>
          </a:bodyPr>
          <a:lstStyle/>
          <a:p>
            <a:r>
              <a:rPr lang="en-US" b="1" dirty="0"/>
              <a:t>2) How did Newton’s theories explain why planets orbit the sun and why moons orbit planets?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6EA269C-7D6E-4703-8B9B-085F7FF33A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57537"/>
            <a:ext cx="6927574" cy="401942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Newton explained that the force of gravity keeps the planet and moons in orbit. </a:t>
            </a:r>
          </a:p>
        </p:txBody>
      </p:sp>
      <p:pic>
        <p:nvPicPr>
          <p:cNvPr id="4" name="Picture 3" descr="Com_02-UN05">
            <a:extLst>
              <a:ext uri="{FF2B5EF4-FFF2-40B4-BE49-F238E27FC236}">
                <a16:creationId xmlns:a16="http://schemas.microsoft.com/office/drawing/2014/main" xmlns="" id="{CBF2F320-9031-46D7-A08C-BD6B696A54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76921" y="2157538"/>
            <a:ext cx="3084696" cy="3727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6873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B7B33B9-3F3B-4D98-A4C7-22D02885F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464" y="367897"/>
            <a:ext cx="5314536" cy="1141589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en-US" dirty="0" err="1">
                <a:solidFill>
                  <a:schemeClr val="bg2"/>
                </a:solidFill>
              </a:rPr>
              <a:t>Bellwork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66928CD-EB98-42BC-95B0-3273C281B7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2229" y="1794413"/>
            <a:ext cx="6350551" cy="3860525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2600" b="1" dirty="0">
                <a:effectLst/>
              </a:rPr>
              <a:t>Part 1:</a:t>
            </a:r>
            <a:endParaRPr lang="en-US" sz="2600" dirty="0">
              <a:effectLst/>
            </a:endParaRPr>
          </a:p>
          <a:p>
            <a:r>
              <a:rPr lang="en-US" sz="2200" b="1" dirty="0">
                <a:effectLst/>
              </a:rPr>
              <a:t>Shade in the circle of the correct answer.</a:t>
            </a:r>
          </a:p>
          <a:p>
            <a:endParaRPr lang="en-US" sz="1800" b="1" dirty="0">
              <a:effectLst/>
            </a:endParaRPr>
          </a:p>
          <a:p>
            <a:pPr marL="0" indent="0">
              <a:buNone/>
            </a:pPr>
            <a:r>
              <a:rPr lang="en-US" sz="2600" b="1" dirty="0">
                <a:effectLst/>
              </a:rPr>
              <a:t>Part 2:</a:t>
            </a:r>
            <a:endParaRPr lang="en-US" sz="2600" dirty="0">
              <a:effectLst/>
            </a:endParaRPr>
          </a:p>
          <a:p>
            <a:pPr marL="514350" lvl="0" indent="-514350">
              <a:buAutoNum type="alphaLcParenR"/>
            </a:pPr>
            <a:r>
              <a:rPr lang="en-US" sz="2200" b="1" dirty="0">
                <a:effectLst/>
              </a:rPr>
              <a:t>What is a telescope? Explain your answer.</a:t>
            </a:r>
          </a:p>
          <a:p>
            <a:pPr marL="514350" indent="-514350">
              <a:buFont typeface="Wingdings" panose="05000000000000000000" pitchFamily="2" charset="2"/>
              <a:buAutoNum type="alphaLcParenR"/>
            </a:pPr>
            <a:r>
              <a:rPr lang="en-US" sz="2200" b="1" dirty="0">
                <a:effectLst/>
              </a:rPr>
              <a:t>Have you ever bent or slowed down light? How?</a:t>
            </a:r>
            <a:endParaRPr lang="en-US" sz="2200" dirty="0">
              <a:effectLst/>
            </a:endParaRPr>
          </a:p>
          <a:p>
            <a:pPr marL="0" lvl="0" indent="0">
              <a:buNone/>
            </a:pPr>
            <a:endParaRPr lang="en-US" sz="1800" dirty="0">
              <a:effectLst/>
            </a:endParaRPr>
          </a:p>
          <a:p>
            <a:endParaRPr lang="en-US" sz="1800" dirty="0">
              <a:effectLst/>
            </a:endParaRPr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xmlns="" id="{CF62D2A7-8207-488C-9F46-316BA81A16C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/>
            </a:endParaRPr>
          </a:p>
        </p:txBody>
      </p:sp>
      <p:pic>
        <p:nvPicPr>
          <p:cNvPr id="4" name="Picture 8" descr="Com_10-06b">
            <a:extLst>
              <a:ext uri="{FF2B5EF4-FFF2-40B4-BE49-F238E27FC236}">
                <a16:creationId xmlns:a16="http://schemas.microsoft.com/office/drawing/2014/main" xmlns="" id="{BC088DD0-D075-4B28-B638-1F9E35CB50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r="173" b="-3"/>
          <a:stretch/>
        </p:blipFill>
        <p:spPr bwMode="auto">
          <a:xfrm>
            <a:off x="6750141" y="-2"/>
            <a:ext cx="5441859" cy="5654940"/>
          </a:xfrm>
          <a:custGeom>
            <a:avLst/>
            <a:gdLst>
              <a:gd name="connsiteX0" fmla="*/ 1041368 w 5441859"/>
              <a:gd name="connsiteY0" fmla="*/ 0 h 5654940"/>
              <a:gd name="connsiteX1" fmla="*/ 5441859 w 5441859"/>
              <a:gd name="connsiteY1" fmla="*/ 0 h 5654940"/>
              <a:gd name="connsiteX2" fmla="*/ 5441859 w 5441859"/>
              <a:gd name="connsiteY2" fmla="*/ 4820612 h 5654940"/>
              <a:gd name="connsiteX3" fmla="*/ 5285166 w 5441859"/>
              <a:gd name="connsiteY3" fmla="*/ 4957981 h 5654940"/>
              <a:gd name="connsiteX4" fmla="*/ 3267719 w 5441859"/>
              <a:gd name="connsiteY4" fmla="*/ 5654940 h 5654940"/>
              <a:gd name="connsiteX5" fmla="*/ 0 w 5441859"/>
              <a:gd name="connsiteY5" fmla="*/ 2387221 h 5654940"/>
              <a:gd name="connsiteX6" fmla="*/ 957093 w 5441859"/>
              <a:gd name="connsiteY6" fmla="*/ 76595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8D3EEA4-54D9-4928-8BAA-D2E637037194}"/>
              </a:ext>
            </a:extLst>
          </p:cNvPr>
          <p:cNvSpPr txBox="1"/>
          <p:nvPr/>
        </p:nvSpPr>
        <p:spPr>
          <a:xfrm>
            <a:off x="430695" y="5776853"/>
            <a:ext cx="5493027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Once you complete the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bellwork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Ask Ms. Wheeler for some extra credit. </a:t>
            </a:r>
          </a:p>
        </p:txBody>
      </p:sp>
    </p:spTree>
    <p:extLst>
      <p:ext uri="{BB962C8B-B14F-4D97-AF65-F5344CB8AC3E}">
        <p14:creationId xmlns:p14="http://schemas.microsoft.com/office/powerpoint/2010/main" val="29493919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E52D499-D6CF-4D4E-8B8C-0FD62EED54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854075"/>
          </a:xfrm>
          <a:solidFill>
            <a:srgbClr val="00B0F0"/>
          </a:solidFill>
        </p:spPr>
        <p:txBody>
          <a:bodyPr/>
          <a:lstStyle/>
          <a:p>
            <a:pPr algn="ctr"/>
            <a:r>
              <a:rPr lang="en-US" b="1" dirty="0"/>
              <a:t>Part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058BE12-29EB-42F6-A47E-2F3AE9448F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686" y="1253330"/>
            <a:ext cx="12003314" cy="49442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1) The “sun-centered” model of the solar system was developed by __________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2) Kepler discovered that the orbits of the planet were___________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3) The planets closest to the sun travel__________ than those farther away.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4) The inner planets are ___________ planets.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5) Which of these is part of out solar system?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9300F80-4D0F-4AA2-B1E1-710A74DD3D3D}"/>
              </a:ext>
            </a:extLst>
          </p:cNvPr>
          <p:cNvSpPr txBox="1"/>
          <p:nvPr/>
        </p:nvSpPr>
        <p:spPr>
          <a:xfrm>
            <a:off x="859972" y="1691561"/>
            <a:ext cx="2173513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b) Copernicus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C015EA7-FCD2-42A5-93F2-C539F489DCAF}"/>
              </a:ext>
            </a:extLst>
          </p:cNvPr>
          <p:cNvSpPr txBox="1"/>
          <p:nvPr/>
        </p:nvSpPr>
        <p:spPr>
          <a:xfrm>
            <a:off x="859973" y="2828366"/>
            <a:ext cx="1788886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c) elliptical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18FB21D-5D6D-47B7-9C20-CA277ACE9C99}"/>
              </a:ext>
            </a:extLst>
          </p:cNvPr>
          <p:cNvSpPr txBox="1"/>
          <p:nvPr/>
        </p:nvSpPr>
        <p:spPr>
          <a:xfrm>
            <a:off x="838200" y="3798801"/>
            <a:ext cx="1788886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a) faster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ACC5CDD-41E8-4750-A6C4-750046C44809}"/>
              </a:ext>
            </a:extLst>
          </p:cNvPr>
          <p:cNvSpPr txBox="1"/>
          <p:nvPr/>
        </p:nvSpPr>
        <p:spPr>
          <a:xfrm>
            <a:off x="838199" y="4811485"/>
            <a:ext cx="2173513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a) Solid, rocky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DB94562-03EC-48E6-B7C2-7A5A4145223B}"/>
              </a:ext>
            </a:extLst>
          </p:cNvPr>
          <p:cNvSpPr txBox="1"/>
          <p:nvPr/>
        </p:nvSpPr>
        <p:spPr>
          <a:xfrm>
            <a:off x="838199" y="5888334"/>
            <a:ext cx="2950029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c) The Asteroid Belt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pic>
        <p:nvPicPr>
          <p:cNvPr id="9" name="Picture 7" descr="Com_10-06a">
            <a:extLst>
              <a:ext uri="{FF2B5EF4-FFF2-40B4-BE49-F238E27FC236}">
                <a16:creationId xmlns:a16="http://schemas.microsoft.com/office/drawing/2014/main" xmlns="" id="{370507A4-6544-491F-9100-DF9DD7A0B1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23440" y="4081731"/>
            <a:ext cx="3625850" cy="23828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6169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99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5014" y="5500688"/>
            <a:ext cx="585787" cy="595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9955" name="Text Box 3"/>
          <p:cNvSpPr txBox="1">
            <a:spLocks noChangeArrowheads="1"/>
          </p:cNvSpPr>
          <p:nvPr/>
        </p:nvSpPr>
        <p:spPr bwMode="auto">
          <a:xfrm>
            <a:off x="4953000" y="152401"/>
            <a:ext cx="4629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FFCC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Section 2</a:t>
            </a: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</a:t>
            </a: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Telescopes</a:t>
            </a:r>
          </a:p>
        </p:txBody>
      </p:sp>
      <p:sp>
        <p:nvSpPr>
          <p:cNvPr id="509958" name="Rectangle 6"/>
          <p:cNvSpPr>
            <a:spLocks noChangeArrowheads="1"/>
          </p:cNvSpPr>
          <p:nvPr/>
        </p:nvSpPr>
        <p:spPr bwMode="auto">
          <a:xfrm>
            <a:off x="878230" y="2816552"/>
            <a:ext cx="6306341" cy="2416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487" tIns="44450" rIns="90487" bIns="44450">
            <a:spAutoFit/>
          </a:bodyPr>
          <a:lstStyle>
            <a:lvl1pPr marL="2286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marL="228600" marR="0" lvl="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CC00"/>
              </a:buClr>
              <a:buSzTx/>
              <a:buFont typeface="Times" panose="02020603050405020304" pitchFamily="18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CC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Telescope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is an instrument that gathers electromagnetic radiation from objects in space and concentrates it for better observation.</a:t>
            </a:r>
          </a:p>
          <a:p>
            <a:pPr marL="228600" marR="0" lvl="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CC00"/>
              </a:buClr>
              <a:buSzTx/>
              <a:buFont typeface="Times" panose="02020603050405020304" pitchFamily="18" charset="0"/>
              <a:buChar char="•"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CC00"/>
              </a:buClr>
              <a:buSzTx/>
              <a:buFont typeface="Times" panose="02020603050405020304" pitchFamily="18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There are many different types of telescopes.</a:t>
            </a:r>
          </a:p>
        </p:txBody>
      </p:sp>
      <p:sp>
        <p:nvSpPr>
          <p:cNvPr id="509959" name="Rectangle 7"/>
          <p:cNvSpPr>
            <a:spLocks noChangeArrowheads="1"/>
          </p:cNvSpPr>
          <p:nvPr/>
        </p:nvSpPr>
        <p:spPr bwMode="auto">
          <a:xfrm>
            <a:off x="2566988" y="152401"/>
            <a:ext cx="20256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Chapter J1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39238D6-D107-4902-8BF0-0B36330411AF}"/>
              </a:ext>
            </a:extLst>
          </p:cNvPr>
          <p:cNvSpPr txBox="1"/>
          <p:nvPr/>
        </p:nvSpPr>
        <p:spPr>
          <a:xfrm>
            <a:off x="5212443" y="827314"/>
            <a:ext cx="1767114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t>Part 2: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9E70B38-A0E8-4D46-B5BD-B88C63A8C2FE}"/>
              </a:ext>
            </a:extLst>
          </p:cNvPr>
          <p:cNvSpPr txBox="1"/>
          <p:nvPr/>
        </p:nvSpPr>
        <p:spPr>
          <a:xfrm>
            <a:off x="2544991" y="1861936"/>
            <a:ext cx="7584393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t>What is a telescope? Explain your answer.</a:t>
            </a:r>
          </a:p>
        </p:txBody>
      </p:sp>
      <p:pic>
        <p:nvPicPr>
          <p:cNvPr id="7170" name="Picture 2" descr="Image result for telescope">
            <a:extLst>
              <a:ext uri="{FF2B5EF4-FFF2-40B4-BE49-F238E27FC236}">
                <a16:creationId xmlns:a16="http://schemas.microsoft.com/office/drawing/2014/main" xmlns="" id="{3B0FDC5B-A125-4E2C-8F5C-6B01B0CD74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7575" y="2816552"/>
            <a:ext cx="4068233" cy="2542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6541404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99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99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9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9958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6C6F210-029D-480B-A3AD-E63170846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714" y="173037"/>
            <a:ext cx="10990943" cy="1016000"/>
          </a:xfrm>
          <a:solidFill>
            <a:srgbClr val="00B0F0"/>
          </a:solidFill>
        </p:spPr>
        <p:txBody>
          <a:bodyPr>
            <a:normAutofit/>
          </a:bodyPr>
          <a:lstStyle/>
          <a:p>
            <a:pPr algn="ctr"/>
            <a:r>
              <a:rPr lang="en-US" b="1" dirty="0"/>
              <a:t>Have you ever bent or slowed down light? How?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A3E7069-F51C-4EB3-869B-2320E62D2F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Wearing glasses</a:t>
            </a:r>
          </a:p>
          <a:p>
            <a:r>
              <a:rPr lang="en-US" dirty="0"/>
              <a:t>Looking through a microscope</a:t>
            </a:r>
          </a:p>
        </p:txBody>
      </p:sp>
      <p:pic>
        <p:nvPicPr>
          <p:cNvPr id="4" name="Picture 7" descr="Com_10-06a">
            <a:extLst>
              <a:ext uri="{FF2B5EF4-FFF2-40B4-BE49-F238E27FC236}">
                <a16:creationId xmlns:a16="http://schemas.microsoft.com/office/drawing/2014/main" xmlns="" id="{DD1632BC-A0AD-476B-B86C-467F11DECC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13725" y="1349375"/>
            <a:ext cx="3625850" cy="23828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6" name="Picture 2" descr="Image result for microscope">
            <a:extLst>
              <a:ext uri="{FF2B5EF4-FFF2-40B4-BE49-F238E27FC236}">
                <a16:creationId xmlns:a16="http://schemas.microsoft.com/office/drawing/2014/main" xmlns="" id="{E9C3CC67-F64D-4E57-B460-2C4CE39E30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4173" y="3221491"/>
            <a:ext cx="2497998" cy="3227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0018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62CB55E-9DBF-485A-B4EE-1BAAA6BC4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-81185"/>
            <a:ext cx="10515600" cy="995585"/>
          </a:xfrm>
          <a:solidFill>
            <a:srgbClr val="00B0F0"/>
          </a:solidFill>
        </p:spPr>
        <p:txBody>
          <a:bodyPr/>
          <a:lstStyle/>
          <a:p>
            <a:pPr algn="ctr"/>
            <a:r>
              <a:rPr lang="en-US" b="1" dirty="0" err="1"/>
              <a:t>Bellwork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46E91DF-142A-4643-8882-E641F9490D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00329"/>
            <a:ext cx="10515600" cy="24882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b="1" dirty="0"/>
              <a:t>1) Decide if the statements are true or false.</a:t>
            </a:r>
          </a:p>
          <a:p>
            <a:pPr marL="0" indent="0">
              <a:buNone/>
            </a:pPr>
            <a:endParaRPr lang="en-US" sz="2600" b="1" dirty="0"/>
          </a:p>
          <a:p>
            <a:pPr marL="0" indent="0">
              <a:buNone/>
            </a:pPr>
            <a:r>
              <a:rPr lang="en-US" sz="2600" b="1" dirty="0"/>
              <a:t>2) Make one of your false answers into a true answer.</a:t>
            </a:r>
          </a:p>
          <a:p>
            <a:pPr marL="0" indent="0">
              <a:buNone/>
            </a:pPr>
            <a:endParaRPr lang="en-US" sz="2600" b="1" dirty="0"/>
          </a:p>
          <a:p>
            <a:pPr marL="0" indent="0">
              <a:buNone/>
            </a:pPr>
            <a:endParaRPr lang="en-US" dirty="0"/>
          </a:p>
          <a:p>
            <a:pPr marL="514350" indent="-514350">
              <a:buAutoNum type="arabicParenR"/>
            </a:pP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26F87D6-54AA-44C0-8BBD-BB1AFDD92F01}"/>
              </a:ext>
            </a:extLst>
          </p:cNvPr>
          <p:cNvSpPr txBox="1"/>
          <p:nvPr/>
        </p:nvSpPr>
        <p:spPr>
          <a:xfrm>
            <a:off x="304800" y="5760792"/>
            <a:ext cx="11887200" cy="83099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Once you complete the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bellwork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work on tonight’s homework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Read C1 S3 pp. 14-20; Q: #1,2,3,7 on page 21.</a:t>
            </a:r>
          </a:p>
        </p:txBody>
      </p:sp>
      <p:pic>
        <p:nvPicPr>
          <p:cNvPr id="4" name="Picture 2" descr="Image result for milky way galaxy">
            <a:extLst>
              <a:ext uri="{FF2B5EF4-FFF2-40B4-BE49-F238E27FC236}">
                <a16:creationId xmlns:a16="http://schemas.microsoft.com/office/drawing/2014/main" xmlns="" id="{24E08251-E5D5-485F-BD15-F62D469671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7542" y="2551113"/>
            <a:ext cx="4486427" cy="2848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milky way galaxy">
            <a:extLst>
              <a:ext uri="{FF2B5EF4-FFF2-40B4-BE49-F238E27FC236}">
                <a16:creationId xmlns:a16="http://schemas.microsoft.com/office/drawing/2014/main" xmlns="" id="{63A15C8F-7CF2-4492-9336-9097DAAE53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9143" y="2551114"/>
            <a:ext cx="4316942" cy="287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916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2452" y="-28076"/>
            <a:ext cx="9727096" cy="680121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en-GB" sz="4000" b="1" dirty="0" err="1"/>
              <a:t>Bellwork</a:t>
            </a:r>
            <a:r>
              <a:rPr lang="en-GB" sz="4000" b="1" dirty="0"/>
              <a:t>: True or False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738182"/>
            <a:ext cx="9451053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1) Astronomy is the study of the universe.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189" y="1144430"/>
            <a:ext cx="9451053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2) Copernicus thought that the Earth was at the center of the universe and that other planets and the sun revolved around the Earth.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189" y="1839721"/>
            <a:ext cx="9451053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3)  In 1924, Edwin Hubble proved that other galaxies existed beyond the edge of the Milky Way.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0680" y="2404611"/>
            <a:ext cx="9451053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4) A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reflecting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telescope uses a set of lenses to gather and focus light from distant objects.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0667" y="2965139"/>
            <a:ext cx="9451066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5)  The electromagnetic spectrum </a:t>
            </a:r>
            <a:r>
              <a:rPr lang="en-US" dirty="0" smtClean="0">
                <a:solidFill>
                  <a:prstClr val="black"/>
                </a:solidFill>
                <a:latin typeface="Calibri" panose="020F0502020204030204"/>
              </a:rPr>
              <a:t>consists of all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frequencies or wavelengths of electromagnetic              radiation.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0667" y="3751494"/>
            <a:ext cx="9451066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6)  A refracting telescope uses a curved mirror to gather and focus light from distant objects.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7176" y="4583469"/>
            <a:ext cx="9457573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7) The atmosphere does not cause interference of telescopes located on the ground on Earth.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50680" y="5261923"/>
            <a:ext cx="9457573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8)  Galileo formulated the law of gravity, which helped explain planetary motions.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64481" y="5784032"/>
            <a:ext cx="9457573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9) An optical telescope collects visible light and focuses it to the focal point for </a:t>
            </a:r>
            <a:r>
              <a:rPr lang="en-US" dirty="0" smtClean="0">
                <a:solidFill>
                  <a:prstClr val="black"/>
                </a:solidFill>
                <a:latin typeface="Calibri" panose="020F0502020204030204"/>
              </a:rPr>
              <a:t>better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observation.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57176" y="6215298"/>
            <a:ext cx="9451066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10)  A constellation is a region of the sky that contains a recognizable star pattern and that is used to describe the location of objects in space.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093886" y="722794"/>
            <a:ext cx="1440160" cy="369332"/>
          </a:xfrm>
          <a:prstGeom prst="rect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075856" y="722793"/>
            <a:ext cx="1438176" cy="40011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True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073872" y="1342187"/>
            <a:ext cx="1440160" cy="369332"/>
          </a:xfrm>
          <a:prstGeom prst="rect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095870" y="1887974"/>
            <a:ext cx="1438176" cy="40011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True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093886" y="1906569"/>
            <a:ext cx="1440160" cy="369332"/>
          </a:xfrm>
          <a:prstGeom prst="rect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067650" y="1331632"/>
            <a:ext cx="1438176" cy="40011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False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0083940" y="2397701"/>
            <a:ext cx="1440160" cy="369332"/>
          </a:xfrm>
          <a:prstGeom prst="rect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0067650" y="3013755"/>
            <a:ext cx="1438176" cy="40011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True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0102116" y="3037921"/>
            <a:ext cx="1440160" cy="369332"/>
          </a:xfrm>
          <a:prstGeom prst="rect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0113142" y="3718073"/>
            <a:ext cx="1438176" cy="40011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False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0102116" y="3739730"/>
            <a:ext cx="1440160" cy="369332"/>
          </a:xfrm>
          <a:prstGeom prst="rect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0094731" y="4542275"/>
            <a:ext cx="1440160" cy="369332"/>
          </a:xfrm>
          <a:prstGeom prst="rect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0024325" y="5204370"/>
            <a:ext cx="1438176" cy="40011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False</a:t>
            </a:r>
          </a:p>
        </p:txBody>
      </p:sp>
      <p:sp>
        <p:nvSpPr>
          <p:cNvPr id="31" name="Rectangle 30"/>
          <p:cNvSpPr/>
          <p:nvPr/>
        </p:nvSpPr>
        <p:spPr>
          <a:xfrm>
            <a:off x="10038387" y="5219759"/>
            <a:ext cx="1440160" cy="369332"/>
          </a:xfrm>
          <a:prstGeom prst="rect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0096715" y="4503802"/>
            <a:ext cx="1438176" cy="40011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False</a:t>
            </a:r>
          </a:p>
        </p:txBody>
      </p:sp>
      <p:sp>
        <p:nvSpPr>
          <p:cNvPr id="33" name="Rectangle 32"/>
          <p:cNvSpPr/>
          <p:nvPr/>
        </p:nvSpPr>
        <p:spPr>
          <a:xfrm>
            <a:off x="10005391" y="5799422"/>
            <a:ext cx="1440160" cy="369332"/>
          </a:xfrm>
          <a:prstGeom prst="rect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0013866" y="5768643"/>
            <a:ext cx="1438176" cy="40011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True</a:t>
            </a:r>
          </a:p>
        </p:txBody>
      </p:sp>
      <p:sp>
        <p:nvSpPr>
          <p:cNvPr id="35" name="Rectangle 34"/>
          <p:cNvSpPr/>
          <p:nvPr/>
        </p:nvSpPr>
        <p:spPr>
          <a:xfrm>
            <a:off x="10013866" y="6433860"/>
            <a:ext cx="1440160" cy="369332"/>
          </a:xfrm>
          <a:prstGeom prst="rect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0013866" y="6406980"/>
            <a:ext cx="1438176" cy="40011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True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0095870" y="2393445"/>
            <a:ext cx="1438176" cy="40011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False</a:t>
            </a:r>
          </a:p>
        </p:txBody>
      </p:sp>
    </p:spTree>
    <p:extLst>
      <p:ext uri="{BB962C8B-B14F-4D97-AF65-F5344CB8AC3E}">
        <p14:creationId xmlns:p14="http://schemas.microsoft.com/office/powerpoint/2010/main" val="4119425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0" grpId="0" animBg="1"/>
      <p:bldP spid="22" grpId="0" animBg="1"/>
      <p:bldP spid="24" grpId="0" animBg="1"/>
      <p:bldP spid="26" grpId="0" animBg="1"/>
      <p:bldP spid="30" grpId="0" animBg="1"/>
      <p:bldP spid="32" grpId="0" animBg="1"/>
      <p:bldP spid="34" grpId="0" animBg="1"/>
      <p:bldP spid="36" grpId="0" animBg="1"/>
      <p:bldP spid="3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A5D5D4F-F92C-45E2-88D2-2450252677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291" y="286642"/>
            <a:ext cx="4304938" cy="1325563"/>
          </a:xfrm>
          <a:solidFill>
            <a:srgbClr val="00B0F0"/>
          </a:solidFill>
        </p:spPr>
        <p:txBody>
          <a:bodyPr>
            <a:normAutofit/>
          </a:bodyPr>
          <a:lstStyle/>
          <a:p>
            <a:pPr algn="ctr"/>
            <a:r>
              <a:rPr lang="en-US" b="1" dirty="0" err="1">
                <a:solidFill>
                  <a:schemeClr val="bg1"/>
                </a:solidFill>
              </a:rPr>
              <a:t>Bellwork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72B9556-645C-4449-A9DA-0B04A84A57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291" y="2219355"/>
            <a:ext cx="5277247" cy="4139108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3200" b="1" dirty="0"/>
              <a:t>Complete the Chapter Review on pages 24 to 25, Q 5-14.</a:t>
            </a:r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xmlns="" id="{C99A8FB7-A79B-4BC9-9D56-B79587F6AA3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804761" y="2650637"/>
            <a:ext cx="3118104" cy="311810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xmlns="" id="{B23893E2-3349-46D7-A7AA-B9E447957F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996859" y="0"/>
            <a:ext cx="4198060" cy="3650200"/>
          </a:xfrm>
          <a:custGeom>
            <a:avLst/>
            <a:gdLst>
              <a:gd name="connsiteX0" fmla="*/ 262846 w 4198060"/>
              <a:gd name="connsiteY0" fmla="*/ 0 h 3650200"/>
              <a:gd name="connsiteX1" fmla="*/ 4198060 w 4198060"/>
              <a:gd name="connsiteY1" fmla="*/ 0 h 3650200"/>
              <a:gd name="connsiteX2" fmla="*/ 4198060 w 4198060"/>
              <a:gd name="connsiteY2" fmla="*/ 3021648 h 3650200"/>
              <a:gd name="connsiteX3" fmla="*/ 4142653 w 4198060"/>
              <a:gd name="connsiteY3" fmla="*/ 3072005 h 3650200"/>
              <a:gd name="connsiteX4" fmla="*/ 2532040 w 4198060"/>
              <a:gd name="connsiteY4" fmla="*/ 3650200 h 3650200"/>
              <a:gd name="connsiteX5" fmla="*/ 0 w 4198060"/>
              <a:gd name="connsiteY5" fmla="*/ 1118160 h 3650200"/>
              <a:gd name="connsiteX6" fmla="*/ 198981 w 4198060"/>
              <a:gd name="connsiteY6" fmla="*/ 132576 h 365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98060" h="3650200">
                <a:moveTo>
                  <a:pt x="262846" y="0"/>
                </a:moveTo>
                <a:lnTo>
                  <a:pt x="4198060" y="0"/>
                </a:lnTo>
                <a:lnTo>
                  <a:pt x="4198060" y="3021648"/>
                </a:lnTo>
                <a:lnTo>
                  <a:pt x="4142653" y="3072005"/>
                </a:lnTo>
                <a:cubicBezTo>
                  <a:pt x="3704967" y="3433216"/>
                  <a:pt x="3143843" y="3650200"/>
                  <a:pt x="2532040" y="3650200"/>
                </a:cubicBezTo>
                <a:cubicBezTo>
                  <a:pt x="1133633" y="3650200"/>
                  <a:pt x="0" y="2516567"/>
                  <a:pt x="0" y="1118160"/>
                </a:cubicBezTo>
                <a:cubicBezTo>
                  <a:pt x="0" y="768558"/>
                  <a:pt x="70852" y="435505"/>
                  <a:pt x="198981" y="132576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100" name="Picture 4" descr="Image result for milky way galaxy">
            <a:extLst>
              <a:ext uri="{FF2B5EF4-FFF2-40B4-BE49-F238E27FC236}">
                <a16:creationId xmlns:a16="http://schemas.microsoft.com/office/drawing/2014/main" xmlns="" id="{56C924DE-5013-46F4-8E52-6C95589DB8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57" r="10491" b="-4"/>
          <a:stretch/>
        </p:blipFill>
        <p:spPr bwMode="auto">
          <a:xfrm>
            <a:off x="5969353" y="2815228"/>
            <a:ext cx="2788920" cy="2788920"/>
          </a:xfrm>
          <a:custGeom>
            <a:avLst/>
            <a:gdLst>
              <a:gd name="connsiteX0" fmla="*/ 1440180 w 2880360"/>
              <a:gd name="connsiteY0" fmla="*/ 0 h 2880360"/>
              <a:gd name="connsiteX1" fmla="*/ 2880360 w 2880360"/>
              <a:gd name="connsiteY1" fmla="*/ 1440180 h 2880360"/>
              <a:gd name="connsiteX2" fmla="*/ 1440180 w 2880360"/>
              <a:gd name="connsiteY2" fmla="*/ 2880360 h 2880360"/>
              <a:gd name="connsiteX3" fmla="*/ 0 w 2880360"/>
              <a:gd name="connsiteY3" fmla="*/ 1440180 h 2880360"/>
              <a:gd name="connsiteX4" fmla="*/ 1440180 w 2880360"/>
              <a:gd name="connsiteY4" fmla="*/ 0 h 2880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80360" h="2880360">
                <a:moveTo>
                  <a:pt x="1440180" y="0"/>
                </a:moveTo>
                <a:cubicBezTo>
                  <a:pt x="2235569" y="0"/>
                  <a:pt x="2880360" y="644791"/>
                  <a:pt x="2880360" y="1440180"/>
                </a:cubicBezTo>
                <a:cubicBezTo>
                  <a:pt x="2880360" y="2235569"/>
                  <a:pt x="2235569" y="2880360"/>
                  <a:pt x="1440180" y="2880360"/>
                </a:cubicBezTo>
                <a:cubicBezTo>
                  <a:pt x="644791" y="2880360"/>
                  <a:pt x="0" y="2235569"/>
                  <a:pt x="0" y="1440180"/>
                </a:cubicBezTo>
                <a:cubicBezTo>
                  <a:pt x="0" y="644791"/>
                  <a:pt x="644791" y="0"/>
                  <a:pt x="1440180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Image result for black hole">
            <a:extLst>
              <a:ext uri="{FF2B5EF4-FFF2-40B4-BE49-F238E27FC236}">
                <a16:creationId xmlns:a16="http://schemas.microsoft.com/office/drawing/2014/main" xmlns="" id="{484F3D0A-7722-402D-917B-C244979414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49" r="20780" b="1"/>
          <a:stretch/>
        </p:blipFill>
        <p:spPr bwMode="auto">
          <a:xfrm>
            <a:off x="8160603" y="2"/>
            <a:ext cx="4034316" cy="3486455"/>
          </a:xfrm>
          <a:custGeom>
            <a:avLst/>
            <a:gdLst>
              <a:gd name="connsiteX0" fmla="*/ 280681 w 4034316"/>
              <a:gd name="connsiteY0" fmla="*/ 0 h 3486455"/>
              <a:gd name="connsiteX1" fmla="*/ 4034316 w 4034316"/>
              <a:gd name="connsiteY1" fmla="*/ 0 h 3486455"/>
              <a:gd name="connsiteX2" fmla="*/ 4034316 w 4034316"/>
              <a:gd name="connsiteY2" fmla="*/ 2800630 h 3486455"/>
              <a:gd name="connsiteX3" fmla="*/ 3874752 w 4034316"/>
              <a:gd name="connsiteY3" fmla="*/ 2945652 h 3486455"/>
              <a:gd name="connsiteX4" fmla="*/ 2368296 w 4034316"/>
              <a:gd name="connsiteY4" fmla="*/ 3486455 h 3486455"/>
              <a:gd name="connsiteX5" fmla="*/ 0 w 4034316"/>
              <a:gd name="connsiteY5" fmla="*/ 1118159 h 3486455"/>
              <a:gd name="connsiteX6" fmla="*/ 186113 w 4034316"/>
              <a:gd name="connsiteY6" fmla="*/ 196311 h 3486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34316" h="3486455">
                <a:moveTo>
                  <a:pt x="280681" y="0"/>
                </a:moveTo>
                <a:lnTo>
                  <a:pt x="4034316" y="0"/>
                </a:lnTo>
                <a:lnTo>
                  <a:pt x="4034316" y="2800630"/>
                </a:lnTo>
                <a:lnTo>
                  <a:pt x="3874752" y="2945652"/>
                </a:lnTo>
                <a:cubicBezTo>
                  <a:pt x="3465371" y="3283503"/>
                  <a:pt x="2940535" y="3486455"/>
                  <a:pt x="2368296" y="3486455"/>
                </a:cubicBezTo>
                <a:cubicBezTo>
                  <a:pt x="1060322" y="3486455"/>
                  <a:pt x="0" y="2426133"/>
                  <a:pt x="0" y="1118159"/>
                </a:cubicBezTo>
                <a:cubicBezTo>
                  <a:pt x="0" y="791166"/>
                  <a:pt x="66270" y="479650"/>
                  <a:pt x="186113" y="19631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Freeform: Shape 76">
            <a:extLst>
              <a:ext uri="{FF2B5EF4-FFF2-40B4-BE49-F238E27FC236}">
                <a16:creationId xmlns:a16="http://schemas.microsoft.com/office/drawing/2014/main" xmlns="" id="{2B7592FE-10D1-4664-B623-353F47C8DF7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888132" y="4032250"/>
            <a:ext cx="3303868" cy="2825750"/>
          </a:xfrm>
          <a:custGeom>
            <a:avLst/>
            <a:gdLst>
              <a:gd name="connsiteX0" fmla="*/ 1888600 w 3303868"/>
              <a:gd name="connsiteY0" fmla="*/ 0 h 2825750"/>
              <a:gd name="connsiteX1" fmla="*/ 3224042 w 3303868"/>
              <a:gd name="connsiteY1" fmla="*/ 553158 h 2825750"/>
              <a:gd name="connsiteX2" fmla="*/ 3303868 w 3303868"/>
              <a:gd name="connsiteY2" fmla="*/ 640989 h 2825750"/>
              <a:gd name="connsiteX3" fmla="*/ 3303868 w 3303868"/>
              <a:gd name="connsiteY3" fmla="*/ 2825750 h 2825750"/>
              <a:gd name="connsiteX4" fmla="*/ 250380 w 3303868"/>
              <a:gd name="connsiteY4" fmla="*/ 2825750 h 2825750"/>
              <a:gd name="connsiteX5" fmla="*/ 227944 w 3303868"/>
              <a:gd name="connsiteY5" fmla="*/ 2788819 h 2825750"/>
              <a:gd name="connsiteX6" fmla="*/ 0 w 3303868"/>
              <a:gd name="connsiteY6" fmla="*/ 1888600 h 2825750"/>
              <a:gd name="connsiteX7" fmla="*/ 1888600 w 3303868"/>
              <a:gd name="connsiteY7" fmla="*/ 0 h 2825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03868" h="2825750">
                <a:moveTo>
                  <a:pt x="1888600" y="0"/>
                </a:moveTo>
                <a:cubicBezTo>
                  <a:pt x="2410123" y="0"/>
                  <a:pt x="2882273" y="211389"/>
                  <a:pt x="3224042" y="553158"/>
                </a:cubicBezTo>
                <a:lnTo>
                  <a:pt x="3303868" y="640989"/>
                </a:lnTo>
                <a:lnTo>
                  <a:pt x="3303868" y="2825750"/>
                </a:lnTo>
                <a:lnTo>
                  <a:pt x="250380" y="2825750"/>
                </a:lnTo>
                <a:lnTo>
                  <a:pt x="227944" y="2788819"/>
                </a:lnTo>
                <a:cubicBezTo>
                  <a:pt x="82574" y="2521217"/>
                  <a:pt x="0" y="2214552"/>
                  <a:pt x="0" y="1888600"/>
                </a:cubicBezTo>
                <a:cubicBezTo>
                  <a:pt x="0" y="845555"/>
                  <a:pt x="845555" y="0"/>
                  <a:pt x="1888600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098" name="Picture 2" descr="Related image">
            <a:extLst>
              <a:ext uri="{FF2B5EF4-FFF2-40B4-BE49-F238E27FC236}">
                <a16:creationId xmlns:a16="http://schemas.microsoft.com/office/drawing/2014/main" xmlns="" id="{C563BE32-D8AA-4965-8D94-787E2D7F5E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0" r="-4" b="14579"/>
          <a:stretch/>
        </p:blipFill>
        <p:spPr bwMode="auto">
          <a:xfrm>
            <a:off x="9053088" y="4197217"/>
            <a:ext cx="3138912" cy="2660795"/>
          </a:xfrm>
          <a:custGeom>
            <a:avLst/>
            <a:gdLst>
              <a:gd name="connsiteX0" fmla="*/ 1723644 w 3138912"/>
              <a:gd name="connsiteY0" fmla="*/ 0 h 2660795"/>
              <a:gd name="connsiteX1" fmla="*/ 3053691 w 3138912"/>
              <a:gd name="connsiteY1" fmla="*/ 627247 h 2660795"/>
              <a:gd name="connsiteX2" fmla="*/ 3138912 w 3138912"/>
              <a:gd name="connsiteY2" fmla="*/ 741211 h 2660795"/>
              <a:gd name="connsiteX3" fmla="*/ 3138912 w 3138912"/>
              <a:gd name="connsiteY3" fmla="*/ 2660795 h 2660795"/>
              <a:gd name="connsiteX4" fmla="*/ 278239 w 3138912"/>
              <a:gd name="connsiteY4" fmla="*/ 2660795 h 2660795"/>
              <a:gd name="connsiteX5" fmla="*/ 208035 w 3138912"/>
              <a:gd name="connsiteY5" fmla="*/ 2545235 h 2660795"/>
              <a:gd name="connsiteX6" fmla="*/ 0 w 3138912"/>
              <a:gd name="connsiteY6" fmla="*/ 1723644 h 2660795"/>
              <a:gd name="connsiteX7" fmla="*/ 1723644 w 3138912"/>
              <a:gd name="connsiteY7" fmla="*/ 0 h 2660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38912" h="2660795">
                <a:moveTo>
                  <a:pt x="1723644" y="0"/>
                </a:moveTo>
                <a:cubicBezTo>
                  <a:pt x="2259111" y="0"/>
                  <a:pt x="2737550" y="244172"/>
                  <a:pt x="3053691" y="627247"/>
                </a:cubicBezTo>
                <a:lnTo>
                  <a:pt x="3138912" y="741211"/>
                </a:lnTo>
                <a:lnTo>
                  <a:pt x="3138912" y="2660795"/>
                </a:lnTo>
                <a:lnTo>
                  <a:pt x="278239" y="2660795"/>
                </a:lnTo>
                <a:lnTo>
                  <a:pt x="208035" y="2545235"/>
                </a:lnTo>
                <a:cubicBezTo>
                  <a:pt x="75362" y="2301006"/>
                  <a:pt x="0" y="2021126"/>
                  <a:pt x="0" y="1723644"/>
                </a:cubicBezTo>
                <a:cubicBezTo>
                  <a:pt x="0" y="771702"/>
                  <a:pt x="771702" y="0"/>
                  <a:pt x="172364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D50EED9-75BE-4463-9E1A-E0994CE6B58F}"/>
              </a:ext>
            </a:extLst>
          </p:cNvPr>
          <p:cNvSpPr txBox="1"/>
          <p:nvPr/>
        </p:nvSpPr>
        <p:spPr>
          <a:xfrm>
            <a:off x="180474" y="5574086"/>
            <a:ext cx="5494064" cy="861774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Once you complete the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bellwork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Study for chapter 1 quiz.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B087FEF-E6BE-4412-90EF-DFCC05DAADAF}"/>
              </a:ext>
            </a:extLst>
          </p:cNvPr>
          <p:cNvSpPr txBox="1"/>
          <p:nvPr/>
        </p:nvSpPr>
        <p:spPr>
          <a:xfrm>
            <a:off x="4905573" y="238189"/>
            <a:ext cx="2873828" cy="1015663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Last night’s homework check: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Q: #1,2,3,7 on page 21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796413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F25BAAA-3065-46C8-85A2-481A44DDD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719483"/>
          </a:xfrm>
          <a:solidFill>
            <a:srgbClr val="00B0F0"/>
          </a:solidFill>
        </p:spPr>
        <p:txBody>
          <a:bodyPr/>
          <a:lstStyle/>
          <a:p>
            <a:pPr algn="ctr"/>
            <a:r>
              <a:rPr lang="en-US" b="1" dirty="0"/>
              <a:t>Chapter Review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5338482-5C07-4FC9-B651-35C80E88D76D}"/>
              </a:ext>
            </a:extLst>
          </p:cNvPr>
          <p:cNvSpPr txBox="1"/>
          <p:nvPr/>
        </p:nvSpPr>
        <p:spPr>
          <a:xfrm>
            <a:off x="838197" y="804465"/>
            <a:ext cx="10595117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5) D: Microwaves, infrared light, visible light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7B327B48-D9F2-463B-9A04-BC51CBEB698D}"/>
              </a:ext>
            </a:extLst>
          </p:cNvPr>
          <p:cNvSpPr txBox="1"/>
          <p:nvPr/>
        </p:nvSpPr>
        <p:spPr>
          <a:xfrm>
            <a:off x="838197" y="1318816"/>
            <a:ext cx="10595117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6) B: Earth takes to rotate once on its axis.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57DAA882-7E4B-4419-9002-DFF717A7F39C}"/>
              </a:ext>
            </a:extLst>
          </p:cNvPr>
          <p:cNvSpPr txBox="1"/>
          <p:nvPr/>
        </p:nvSpPr>
        <p:spPr>
          <a:xfrm>
            <a:off x="838197" y="1806062"/>
            <a:ext cx="10595117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7) D: Separate telescopes are needed to observe each type of radiation, but only one of the telescopes must be in space.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E3C0219F-3324-40A2-86DC-CEB3B3EDED4F}"/>
              </a:ext>
            </a:extLst>
          </p:cNvPr>
          <p:cNvSpPr txBox="1"/>
          <p:nvPr/>
        </p:nvSpPr>
        <p:spPr>
          <a:xfrm>
            <a:off x="838197" y="5001099"/>
            <a:ext cx="3622251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12) A: above the horizon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BD23A7C0-E1F0-4C36-BBC9-6BC696D81B5C}"/>
              </a:ext>
            </a:extLst>
          </p:cNvPr>
          <p:cNvSpPr txBox="1"/>
          <p:nvPr/>
        </p:nvSpPr>
        <p:spPr>
          <a:xfrm>
            <a:off x="838197" y="4313797"/>
            <a:ext cx="3622251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11) D: All of the above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94F6471F-26B6-47A1-938D-4BD485B8191D}"/>
              </a:ext>
            </a:extLst>
          </p:cNvPr>
          <p:cNvSpPr txBox="1"/>
          <p:nvPr/>
        </p:nvSpPr>
        <p:spPr>
          <a:xfrm>
            <a:off x="838197" y="2634793"/>
            <a:ext cx="3622252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8) A: the Ptolemaic theory 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F97A8245-9798-40FF-B6F9-1941C5D9CEBA}"/>
              </a:ext>
            </a:extLst>
          </p:cNvPr>
          <p:cNvSpPr txBox="1"/>
          <p:nvPr/>
        </p:nvSpPr>
        <p:spPr>
          <a:xfrm>
            <a:off x="838197" y="3194461"/>
            <a:ext cx="3622251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9) B: Galileo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F417FB35-9AB0-4B0A-9F67-B1A4F76FC420}"/>
              </a:ext>
            </a:extLst>
          </p:cNvPr>
          <p:cNvSpPr txBox="1"/>
          <p:nvPr/>
        </p:nvSpPr>
        <p:spPr>
          <a:xfrm>
            <a:off x="838197" y="3768453"/>
            <a:ext cx="3622251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10) B: constellations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5B42B07C-CA6E-47ED-9A79-AE54E793B5B5}"/>
              </a:ext>
            </a:extLst>
          </p:cNvPr>
          <p:cNvSpPr txBox="1"/>
          <p:nvPr/>
        </p:nvSpPr>
        <p:spPr>
          <a:xfrm>
            <a:off x="838197" y="5661225"/>
            <a:ext cx="3622251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13) B: the vernal equinox.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927EF3A4-5C5A-411C-9732-2A9636542DE5}"/>
              </a:ext>
            </a:extLst>
          </p:cNvPr>
          <p:cNvSpPr txBox="1"/>
          <p:nvPr/>
        </p:nvSpPr>
        <p:spPr>
          <a:xfrm>
            <a:off x="838197" y="6321351"/>
            <a:ext cx="3622251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14) C: X-ray telescopes.</a:t>
            </a:r>
          </a:p>
        </p:txBody>
      </p:sp>
    </p:spTree>
    <p:extLst>
      <p:ext uri="{BB962C8B-B14F-4D97-AF65-F5344CB8AC3E}">
        <p14:creationId xmlns:p14="http://schemas.microsoft.com/office/powerpoint/2010/main" val="2116286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8" grpId="0" animBg="1"/>
      <p:bldP spid="19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0457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5014" y="5500688"/>
            <a:ext cx="585787" cy="595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0458" name="Text Box 10"/>
          <p:cNvSpPr txBox="1">
            <a:spLocks noChangeArrowheads="1"/>
          </p:cNvSpPr>
          <p:nvPr/>
        </p:nvSpPr>
        <p:spPr bwMode="auto">
          <a:xfrm>
            <a:off x="4953001" y="152401"/>
            <a:ext cx="46720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Studying Space</a:t>
            </a:r>
          </a:p>
        </p:txBody>
      </p:sp>
      <p:sp>
        <p:nvSpPr>
          <p:cNvPr id="360459" name="Rectangle 11"/>
          <p:cNvSpPr>
            <a:spLocks noChangeArrowheads="1"/>
          </p:cNvSpPr>
          <p:nvPr/>
        </p:nvSpPr>
        <p:spPr bwMode="auto">
          <a:xfrm>
            <a:off x="2286001" y="990601"/>
            <a:ext cx="7705725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FFCC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Concept Map</a:t>
            </a: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FFCC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60460" name="Rectangle 12"/>
          <p:cNvSpPr>
            <a:spLocks noChangeArrowheads="1"/>
          </p:cNvSpPr>
          <p:nvPr/>
        </p:nvSpPr>
        <p:spPr bwMode="auto">
          <a:xfrm>
            <a:off x="2286001" y="1676400"/>
            <a:ext cx="7705725" cy="82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CC00"/>
              </a:buClr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Use the terms below to complete the concept map on the next slide.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aphicFrame>
        <p:nvGraphicFramePr>
          <p:cNvPr id="360478" name="Group 30"/>
          <p:cNvGraphicFramePr>
            <a:graphicFrameLocks noGrp="1"/>
          </p:cNvGraphicFramePr>
          <p:nvPr/>
        </p:nvGraphicFramePr>
        <p:xfrm>
          <a:off x="2286000" y="2895600"/>
          <a:ext cx="7924800" cy="2145030"/>
        </p:xfrm>
        <a:graphic>
          <a:graphicData uri="http://schemas.openxmlformats.org/drawingml/2006/table">
            <a:tbl>
              <a:tblPr/>
              <a:tblGrid>
                <a:gridCol w="39639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96081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2366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/>
                          <a:latin typeface="Arial" panose="020B0604020202020204" pitchFamily="34" charset="0"/>
                        </a:rPr>
                        <a:t>declination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/>
                          <a:latin typeface="Arial" panose="020B0604020202020204" pitchFamily="34" charset="0"/>
                        </a:rPr>
                        <a:t>zenith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/>
                          <a:latin typeface="Arial" panose="020B0604020202020204" pitchFamily="34" charset="0"/>
                        </a:rPr>
                        <a:t>equator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/>
                          <a:latin typeface="Arial" panose="020B0604020202020204" pitchFamily="34" charset="0"/>
                        </a:rPr>
                        <a:t>horizon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/>
                          <a:latin typeface="Arial" panose="020B0604020202020204" pitchFamily="34" charset="0"/>
                        </a:rPr>
                        <a:t>celestial objects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/>
                          <a:latin typeface="Arial" panose="020B0604020202020204" pitchFamily="34" charset="0"/>
                        </a:rPr>
                        <a:t>altitude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/>
                          <a:latin typeface="Arial" panose="020B0604020202020204" pitchFamily="34" charset="0"/>
                        </a:rPr>
                        <a:t>celestial equator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/>
                          <a:latin typeface="Arial" panose="020B0604020202020204" pitchFamily="34" charset="0"/>
                        </a:rPr>
                        <a:t>astronomy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90550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anose="02020603050405020304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360479" name="Rectangle 31"/>
          <p:cNvSpPr>
            <a:spLocks noChangeArrowheads="1"/>
          </p:cNvSpPr>
          <p:nvPr/>
        </p:nvSpPr>
        <p:spPr bwMode="auto">
          <a:xfrm>
            <a:off x="2566988" y="152401"/>
            <a:ext cx="20256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Chapter J1</a:t>
            </a:r>
          </a:p>
        </p:txBody>
      </p:sp>
    </p:spTree>
    <p:extLst>
      <p:ext uri="{BB962C8B-B14F-4D97-AF65-F5344CB8AC3E}">
        <p14:creationId xmlns:p14="http://schemas.microsoft.com/office/powerpoint/2010/main" val="1721355509"/>
      </p:ext>
    </p:extLst>
  </p:cSld>
  <p:clrMapOvr>
    <a:masterClrMapping/>
  </p:clrMapOvr>
  <p:transition advClick="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xmlns="" id="{231BF440-39FA-4087-84CC-2EEC0BBDAF2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0" name="Picture 2" descr="Image result for astronomy">
            <a:extLst>
              <a:ext uri="{FF2B5EF4-FFF2-40B4-BE49-F238E27FC236}">
                <a16:creationId xmlns:a16="http://schemas.microsoft.com/office/drawing/2014/main" xmlns="" id="{C5366CB7-37FA-4A99-9FD4-6505852095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29" r="-2" b="23676"/>
          <a:stretch/>
        </p:blipFill>
        <p:spPr bwMode="auto">
          <a:xfrm>
            <a:off x="4883025" y="10"/>
            <a:ext cx="7308975" cy="336498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0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1210305" y="3364992"/>
                </a:lnTo>
                <a:lnTo>
                  <a:pt x="1192705" y="2943200"/>
                </a:lnTo>
                <a:cubicBezTo>
                  <a:pt x="1098874" y="1825108"/>
                  <a:pt x="684692" y="821621"/>
                  <a:pt x="62981" y="6927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astronomy">
            <a:extLst>
              <a:ext uri="{FF2B5EF4-FFF2-40B4-BE49-F238E27FC236}">
                <a16:creationId xmlns:a16="http://schemas.microsoft.com/office/drawing/2014/main" xmlns="" id="{F7F2BFF6-7343-441C-A062-11D0F9B4B5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686" r="-2" b="1080"/>
          <a:stretch/>
        </p:blipFill>
        <p:spPr bwMode="auto">
          <a:xfrm>
            <a:off x="4883025" y="3493008"/>
            <a:ext cx="7308975" cy="336499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1210305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0" y="3364992"/>
                </a:lnTo>
                <a:lnTo>
                  <a:pt x="62981" y="3295722"/>
                </a:lnTo>
                <a:cubicBezTo>
                  <a:pt x="684692" y="2543371"/>
                  <a:pt x="1098874" y="1539884"/>
                  <a:pt x="1192705" y="421793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75" name="Freeform: Shape 74">
            <a:extLst>
              <a:ext uri="{FF2B5EF4-FFF2-40B4-BE49-F238E27FC236}">
                <a16:creationId xmlns:a16="http://schemas.microsoft.com/office/drawing/2014/main" xmlns="" id="{F04E4CBA-303B-48BD-8451-C2701CB0EEB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4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4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4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4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77" name="Freeform: Shape 76">
            <a:extLst>
              <a:ext uri="{FF2B5EF4-FFF2-40B4-BE49-F238E27FC236}">
                <a16:creationId xmlns:a16="http://schemas.microsoft.com/office/drawing/2014/main" xmlns="" id="{F6CA58B3-AFCC-4A40-9882-50D5080879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6087332" cy="6858000"/>
          </a:xfrm>
          <a:custGeom>
            <a:avLst/>
            <a:gdLst>
              <a:gd name="connsiteX0" fmla="*/ 0 w 6087332"/>
              <a:gd name="connsiteY0" fmla="*/ 0 h 6858000"/>
              <a:gd name="connsiteX1" fmla="*/ 4874355 w 6087332"/>
              <a:gd name="connsiteY1" fmla="*/ 0 h 6858000"/>
              <a:gd name="connsiteX2" fmla="*/ 4937337 w 6087332"/>
              <a:gd name="connsiteY2" fmla="*/ 69271 h 6858000"/>
              <a:gd name="connsiteX3" fmla="*/ 6087332 w 6087332"/>
              <a:gd name="connsiteY3" fmla="*/ 3429000 h 6858000"/>
              <a:gd name="connsiteX4" fmla="*/ 4937337 w 6087332"/>
              <a:gd name="connsiteY4" fmla="*/ 6788730 h 6858000"/>
              <a:gd name="connsiteX5" fmla="*/ 4874355 w 6087332"/>
              <a:gd name="connsiteY5" fmla="*/ 6858000 h 6858000"/>
              <a:gd name="connsiteX6" fmla="*/ 0 w 6087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7332" h="6858000">
                <a:moveTo>
                  <a:pt x="0" y="0"/>
                </a:moveTo>
                <a:lnTo>
                  <a:pt x="4874355" y="0"/>
                </a:lnTo>
                <a:lnTo>
                  <a:pt x="4937337" y="69271"/>
                </a:lnTo>
                <a:cubicBezTo>
                  <a:pt x="5647863" y="929100"/>
                  <a:pt x="6087332" y="2116944"/>
                  <a:pt x="6087332" y="3429000"/>
                </a:cubicBezTo>
                <a:cubicBezTo>
                  <a:pt x="6087332" y="4741056"/>
                  <a:pt x="5647863" y="5928900"/>
                  <a:pt x="4937337" y="6788730"/>
                </a:cubicBezTo>
                <a:lnTo>
                  <a:pt x="4874355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D3DB5996-ABB0-4CF8-9DD2-901C0D1A1F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859536"/>
            <a:ext cx="4832802" cy="1243584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en-US" sz="3400" b="1" dirty="0"/>
              <a:t>1) In your own words, explain what astronomy is?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xmlns="" id="{75C56826-D4E5-42ED-8529-079651CB300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152144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81" name="Rectangle 80">
            <a:extLst>
              <a:ext uri="{FF2B5EF4-FFF2-40B4-BE49-F238E27FC236}">
                <a16:creationId xmlns:a16="http://schemas.microsoft.com/office/drawing/2014/main" xmlns="" id="{82095FCE-EF05-4443-B97A-85DEE3A5CA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49544" y="2194560"/>
            <a:ext cx="4892040" cy="18288"/>
          </a:xfrm>
          <a:prstGeom prst="rect">
            <a:avLst/>
          </a:prstGeom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xmlns="" id="{CA00AE6B-AA30-4CF8-BA6F-339B780AD76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49544" y="2194560"/>
            <a:ext cx="4892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DB2AF17-C0DE-4EAF-A4EB-928E745D1F9D}"/>
              </a:ext>
            </a:extLst>
          </p:cNvPr>
          <p:cNvSpPr txBox="1"/>
          <p:nvPr/>
        </p:nvSpPr>
        <p:spPr>
          <a:xfrm>
            <a:off x="448056" y="2663687"/>
            <a:ext cx="531664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Astronomy is the study of the universe.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093B3355-961F-4218-92E5-E7698ECE8849}"/>
              </a:ext>
            </a:extLst>
          </p:cNvPr>
          <p:cNvSpPr/>
          <p:nvPr/>
        </p:nvSpPr>
        <p:spPr>
          <a:xfrm>
            <a:off x="-8667" y="993913"/>
            <a:ext cx="313467" cy="9541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4408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8D0FB51-DB3C-457C-8121-CEE070B772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681037"/>
          </a:xfrm>
          <a:solidFill>
            <a:srgbClr val="00B0F0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Concept Map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B8FFAFA-8AA7-4227-9E1D-6F6D6801A5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494" y="813757"/>
            <a:ext cx="3313749" cy="4734723"/>
          </a:xfrm>
          <a:solidFill>
            <a:srgbClr val="FFC000"/>
          </a:solidFill>
        </p:spPr>
        <p:txBody>
          <a:bodyPr>
            <a:normAutofit fontScale="92500" lnSpcReduction="10000"/>
          </a:bodyPr>
          <a:lstStyle/>
          <a:p>
            <a:pPr marL="0" indent="0" eaLnBrk="0" fontAlgn="base" hangingPunct="0">
              <a:buNone/>
            </a:pPr>
            <a:r>
              <a:rPr lang="en-US" altLang="en-US" sz="2400" b="1" dirty="0">
                <a:latin typeface="Arial" panose="020B0604020202020204" pitchFamily="34" charset="0"/>
                <a:cs typeface="Times New Roman" panose="02020603050405020304" pitchFamily="18" charset="0"/>
              </a:rPr>
              <a:t>Use the terms below to complete the concept map</a:t>
            </a:r>
            <a:endParaRPr lang="en-US" sz="2400" b="1" dirty="0"/>
          </a:p>
          <a:p>
            <a:pPr eaLnBrk="0" fontAlgn="base" hangingPunct="0"/>
            <a:endParaRPr lang="en-US" b="1" dirty="0"/>
          </a:p>
          <a:p>
            <a:pPr eaLnBrk="0" fontAlgn="base" hangingPunct="0"/>
            <a:r>
              <a:rPr lang="en-US" sz="2400" b="1" dirty="0"/>
              <a:t>declination</a:t>
            </a:r>
            <a:endParaRPr lang="en-US" sz="2400" dirty="0"/>
          </a:p>
          <a:p>
            <a:pPr eaLnBrk="0" fontAlgn="base" hangingPunct="0"/>
            <a:r>
              <a:rPr lang="en-US" sz="2400" b="1" dirty="0"/>
              <a:t>zenith</a:t>
            </a:r>
            <a:endParaRPr lang="en-US" sz="2400" dirty="0"/>
          </a:p>
          <a:p>
            <a:pPr eaLnBrk="0" fontAlgn="base" hangingPunct="0"/>
            <a:r>
              <a:rPr lang="en-US" sz="2400" b="1" dirty="0"/>
              <a:t>equator</a:t>
            </a:r>
            <a:endParaRPr lang="en-US" sz="2400" dirty="0"/>
          </a:p>
          <a:p>
            <a:pPr eaLnBrk="0" fontAlgn="base" hangingPunct="0"/>
            <a:r>
              <a:rPr lang="en-US" sz="2400" b="1" dirty="0"/>
              <a:t>horizon</a:t>
            </a:r>
            <a:endParaRPr lang="en-US" sz="2400" dirty="0"/>
          </a:p>
          <a:p>
            <a:pPr eaLnBrk="0" fontAlgn="base" hangingPunct="0"/>
            <a:r>
              <a:rPr lang="en-US" sz="2400" b="1" dirty="0"/>
              <a:t>celestial objects</a:t>
            </a:r>
            <a:endParaRPr lang="en-US" sz="2400" dirty="0"/>
          </a:p>
          <a:p>
            <a:pPr eaLnBrk="0" fontAlgn="base" hangingPunct="0"/>
            <a:r>
              <a:rPr lang="en-US" sz="2400" b="1" dirty="0"/>
              <a:t>altitude</a:t>
            </a:r>
            <a:endParaRPr lang="en-US" sz="2400" dirty="0"/>
          </a:p>
          <a:p>
            <a:pPr eaLnBrk="0" fontAlgn="base" hangingPunct="0"/>
            <a:r>
              <a:rPr lang="en-US" sz="2400" b="1" dirty="0"/>
              <a:t>celestial equator</a:t>
            </a:r>
            <a:endParaRPr lang="en-US" sz="2400" dirty="0"/>
          </a:p>
          <a:p>
            <a:pPr eaLnBrk="0" fontAlgn="base" hangingPunct="0"/>
            <a:r>
              <a:rPr lang="en-US" sz="2400" b="1" dirty="0"/>
              <a:t>astronomy</a:t>
            </a: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15" descr="149_C_MAP_ERTH_TE_HST">
            <a:extLst>
              <a:ext uri="{FF2B5EF4-FFF2-40B4-BE49-F238E27FC236}">
                <a16:creationId xmlns:a16="http://schemas.microsoft.com/office/drawing/2014/main" xmlns="" id="{6BA401EE-6686-459D-9CE1-84F6F75D87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28" t="20038" r="12091" b="8052"/>
          <a:stretch>
            <a:fillRect/>
          </a:stretch>
        </p:blipFill>
        <p:spPr bwMode="auto">
          <a:xfrm>
            <a:off x="4752871" y="684766"/>
            <a:ext cx="4544846" cy="6173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6A21D83D-A4BD-4B55-AA89-FC9DD42A3E41}"/>
              </a:ext>
            </a:extLst>
          </p:cNvPr>
          <p:cNvGrpSpPr/>
          <p:nvPr/>
        </p:nvGrpSpPr>
        <p:grpSpPr>
          <a:xfrm>
            <a:off x="6231210" y="727117"/>
            <a:ext cx="1588168" cy="526214"/>
            <a:chOff x="3996489" y="1114383"/>
            <a:chExt cx="1588168" cy="526214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xmlns="" id="{9DBA6C34-8694-498A-A5CF-0769D699CE2C}"/>
                </a:ext>
              </a:extLst>
            </p:cNvPr>
            <p:cNvSpPr/>
            <p:nvPr/>
          </p:nvSpPr>
          <p:spPr>
            <a:xfrm>
              <a:off x="3996489" y="1114383"/>
              <a:ext cx="1588168" cy="526214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3F6CB0B1-669C-4538-8454-AFE7E39166F2}"/>
                </a:ext>
              </a:extLst>
            </p:cNvPr>
            <p:cNvSpPr txBox="1"/>
            <p:nvPr/>
          </p:nvSpPr>
          <p:spPr>
            <a:xfrm>
              <a:off x="4411579" y="1144588"/>
              <a:ext cx="70585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"/>
                  <a:ea typeface="+mn-ea"/>
                  <a:cs typeface="+mn-cs"/>
                </a:rPr>
                <a:t>1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92AC61C1-9944-4C22-A475-DD5534FDC0D8}"/>
              </a:ext>
            </a:extLst>
          </p:cNvPr>
          <p:cNvGrpSpPr/>
          <p:nvPr/>
        </p:nvGrpSpPr>
        <p:grpSpPr>
          <a:xfrm>
            <a:off x="6240172" y="2147809"/>
            <a:ext cx="1588168" cy="526214"/>
            <a:chOff x="2408321" y="2902786"/>
            <a:chExt cx="1588168" cy="526214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xmlns="" id="{8B457B9A-5958-4494-BC5D-61ADD20ED211}"/>
                </a:ext>
              </a:extLst>
            </p:cNvPr>
            <p:cNvSpPr/>
            <p:nvPr/>
          </p:nvSpPr>
          <p:spPr>
            <a:xfrm>
              <a:off x="2408321" y="2902786"/>
              <a:ext cx="1588168" cy="526214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/>
                <a:ea typeface="+mn-ea"/>
                <a:cs typeface="+mn-cs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B08A0142-A3FD-4B4C-A927-B9B8949FB10B}"/>
                </a:ext>
              </a:extLst>
            </p:cNvPr>
            <p:cNvSpPr txBox="1"/>
            <p:nvPr/>
          </p:nvSpPr>
          <p:spPr>
            <a:xfrm>
              <a:off x="2823411" y="2932991"/>
              <a:ext cx="70585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"/>
                  <a:ea typeface="+mn-ea"/>
                  <a:cs typeface="+mn-cs"/>
                </a:rPr>
                <a:t>2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CCFDA6A4-DD80-43E2-A5DE-88ED7717D48B}"/>
              </a:ext>
            </a:extLst>
          </p:cNvPr>
          <p:cNvGrpSpPr/>
          <p:nvPr/>
        </p:nvGrpSpPr>
        <p:grpSpPr>
          <a:xfrm>
            <a:off x="4647408" y="3657764"/>
            <a:ext cx="1588168" cy="526214"/>
            <a:chOff x="3996489" y="2808390"/>
            <a:chExt cx="1588168" cy="526214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xmlns="" id="{4D64353B-587F-4BF7-AD9F-CB2790670A7D}"/>
                </a:ext>
              </a:extLst>
            </p:cNvPr>
            <p:cNvSpPr/>
            <p:nvPr/>
          </p:nvSpPr>
          <p:spPr>
            <a:xfrm>
              <a:off x="3996489" y="2808390"/>
              <a:ext cx="1588168" cy="526214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/>
                <a:ea typeface="+mn-ea"/>
                <a:cs typeface="+mn-cs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B5329658-0369-43C5-919B-4340A08AA0D6}"/>
                </a:ext>
              </a:extLst>
            </p:cNvPr>
            <p:cNvSpPr txBox="1"/>
            <p:nvPr/>
          </p:nvSpPr>
          <p:spPr>
            <a:xfrm>
              <a:off x="4411579" y="2838595"/>
              <a:ext cx="70585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"/>
                  <a:ea typeface="+mn-ea"/>
                  <a:cs typeface="+mn-cs"/>
                </a:rPr>
                <a:t>3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8E199578-909A-4395-836F-134BE9211A4D}"/>
              </a:ext>
            </a:extLst>
          </p:cNvPr>
          <p:cNvGrpSpPr/>
          <p:nvPr/>
        </p:nvGrpSpPr>
        <p:grpSpPr>
          <a:xfrm>
            <a:off x="4619174" y="4965831"/>
            <a:ext cx="1588168" cy="526214"/>
            <a:chOff x="5636792" y="2833809"/>
            <a:chExt cx="1588168" cy="526214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xmlns="" id="{CB8FB59A-9A6C-450C-A122-B72D755BFABB}"/>
                </a:ext>
              </a:extLst>
            </p:cNvPr>
            <p:cNvSpPr/>
            <p:nvPr/>
          </p:nvSpPr>
          <p:spPr>
            <a:xfrm>
              <a:off x="5636792" y="2833809"/>
              <a:ext cx="1588168" cy="526214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/>
                <a:ea typeface="+mn-ea"/>
                <a:cs typeface="+mn-cs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E4C5B378-82D3-401F-BD6C-9A7A19F6772F}"/>
                </a:ext>
              </a:extLst>
            </p:cNvPr>
            <p:cNvSpPr txBox="1"/>
            <p:nvPr/>
          </p:nvSpPr>
          <p:spPr>
            <a:xfrm>
              <a:off x="6051882" y="2864014"/>
              <a:ext cx="70585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"/>
                  <a:ea typeface="+mn-ea"/>
                  <a:cs typeface="+mn-cs"/>
                </a:rPr>
                <a:t>4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2310F6B7-8850-42A8-90A3-6EE5F16B4EF1}"/>
              </a:ext>
            </a:extLst>
          </p:cNvPr>
          <p:cNvGrpSpPr/>
          <p:nvPr/>
        </p:nvGrpSpPr>
        <p:grpSpPr>
          <a:xfrm>
            <a:off x="4647408" y="6304782"/>
            <a:ext cx="1588168" cy="526214"/>
            <a:chOff x="7263061" y="2806887"/>
            <a:chExt cx="1588168" cy="526214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xmlns="" id="{6CC79E76-7352-4481-9AF3-2D47D5DE8BCC}"/>
                </a:ext>
              </a:extLst>
            </p:cNvPr>
            <p:cNvSpPr/>
            <p:nvPr/>
          </p:nvSpPr>
          <p:spPr>
            <a:xfrm>
              <a:off x="7263061" y="2806887"/>
              <a:ext cx="1588168" cy="526214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/>
                <a:ea typeface="+mn-ea"/>
                <a:cs typeface="+mn-cs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07432E21-D0AB-4092-91A7-63A269FCDF91}"/>
                </a:ext>
              </a:extLst>
            </p:cNvPr>
            <p:cNvSpPr txBox="1"/>
            <p:nvPr/>
          </p:nvSpPr>
          <p:spPr>
            <a:xfrm>
              <a:off x="7678151" y="2837092"/>
              <a:ext cx="70585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"/>
                  <a:ea typeface="+mn-ea"/>
                  <a:cs typeface="+mn-cs"/>
                </a:rPr>
                <a:t>5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C09F693C-5B31-4CDE-BECF-BAF216CA0B7A}"/>
              </a:ext>
            </a:extLst>
          </p:cNvPr>
          <p:cNvGrpSpPr/>
          <p:nvPr/>
        </p:nvGrpSpPr>
        <p:grpSpPr>
          <a:xfrm>
            <a:off x="6269297" y="4996036"/>
            <a:ext cx="1588168" cy="526214"/>
            <a:chOff x="5512468" y="4449762"/>
            <a:chExt cx="1588168" cy="526214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xmlns="" id="{DC9132BC-BFB5-43F8-AD9F-5753D450018D}"/>
                </a:ext>
              </a:extLst>
            </p:cNvPr>
            <p:cNvSpPr/>
            <p:nvPr/>
          </p:nvSpPr>
          <p:spPr>
            <a:xfrm>
              <a:off x="5512468" y="4449762"/>
              <a:ext cx="1588168" cy="526214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/>
                <a:ea typeface="+mn-ea"/>
                <a:cs typeface="+mn-cs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FDB42668-1186-4895-B840-17354968FDCA}"/>
                </a:ext>
              </a:extLst>
            </p:cNvPr>
            <p:cNvSpPr txBox="1"/>
            <p:nvPr/>
          </p:nvSpPr>
          <p:spPr>
            <a:xfrm>
              <a:off x="5927558" y="4479967"/>
              <a:ext cx="70585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"/>
                  <a:ea typeface="+mn-ea"/>
                  <a:cs typeface="+mn-cs"/>
                </a:rPr>
                <a:t>6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DD60298B-F061-4803-83B0-65C4AAA4AFA3}"/>
              </a:ext>
            </a:extLst>
          </p:cNvPr>
          <p:cNvGrpSpPr/>
          <p:nvPr/>
        </p:nvGrpSpPr>
        <p:grpSpPr>
          <a:xfrm>
            <a:off x="7869762" y="3688098"/>
            <a:ext cx="1588168" cy="526214"/>
            <a:chOff x="5512468" y="4449762"/>
            <a:chExt cx="1588168" cy="526214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xmlns="" id="{DAB11478-0C3A-4F88-9FB2-279B598ABB03}"/>
                </a:ext>
              </a:extLst>
            </p:cNvPr>
            <p:cNvSpPr/>
            <p:nvPr/>
          </p:nvSpPr>
          <p:spPr>
            <a:xfrm>
              <a:off x="5512468" y="4449762"/>
              <a:ext cx="1588168" cy="526214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/>
                <a:ea typeface="+mn-ea"/>
                <a:cs typeface="+mn-cs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1C4CB508-9DD1-4E3C-9EB8-D5CC522CC051}"/>
                </a:ext>
              </a:extLst>
            </p:cNvPr>
            <p:cNvSpPr txBox="1"/>
            <p:nvPr/>
          </p:nvSpPr>
          <p:spPr>
            <a:xfrm>
              <a:off x="5927558" y="4479967"/>
              <a:ext cx="70585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"/>
                  <a:ea typeface="+mn-ea"/>
                  <a:cs typeface="+mn-cs"/>
                </a:rPr>
                <a:t>7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AD08276E-C73E-4B56-A229-DC5412C4E6B8}"/>
              </a:ext>
            </a:extLst>
          </p:cNvPr>
          <p:cNvGrpSpPr/>
          <p:nvPr/>
        </p:nvGrpSpPr>
        <p:grpSpPr>
          <a:xfrm>
            <a:off x="7818676" y="5318220"/>
            <a:ext cx="1588168" cy="526214"/>
            <a:chOff x="5512468" y="4449762"/>
            <a:chExt cx="1588168" cy="526214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xmlns="" id="{0B807BD8-FC73-4B37-B2F3-48BFCD8FB381}"/>
                </a:ext>
              </a:extLst>
            </p:cNvPr>
            <p:cNvSpPr/>
            <p:nvPr/>
          </p:nvSpPr>
          <p:spPr>
            <a:xfrm>
              <a:off x="5512468" y="4449762"/>
              <a:ext cx="1588168" cy="526214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/>
                <a:ea typeface="+mn-ea"/>
                <a:cs typeface="+mn-cs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25AF10B5-2A30-48E4-AC67-6D520BB4CC40}"/>
                </a:ext>
              </a:extLst>
            </p:cNvPr>
            <p:cNvSpPr txBox="1"/>
            <p:nvPr/>
          </p:nvSpPr>
          <p:spPr>
            <a:xfrm>
              <a:off x="5927558" y="4479967"/>
              <a:ext cx="70585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"/>
                  <a:ea typeface="+mn-ea"/>
                  <a:cs typeface="+mn-cs"/>
                </a:rPr>
                <a:t>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2410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result for the order of the planets with the asteroid and kuiper belt">
            <a:extLst>
              <a:ext uri="{FF2B5EF4-FFF2-40B4-BE49-F238E27FC236}">
                <a16:creationId xmlns:a16="http://schemas.microsoft.com/office/drawing/2014/main" xmlns="" id="{636384C7-81F1-4484-92FD-B959F53B51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091" y="859180"/>
            <a:ext cx="11511594" cy="5998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AABD2A89-2CDB-4EC5-BFC9-B5014DC275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D5E1E80-7ABC-4679-B5A9-F5BC01EA6D9D}"/>
              </a:ext>
            </a:extLst>
          </p:cNvPr>
          <p:cNvSpPr txBox="1"/>
          <p:nvPr/>
        </p:nvSpPr>
        <p:spPr>
          <a:xfrm>
            <a:off x="318052" y="238539"/>
            <a:ext cx="10866413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2) List the planets in order from the sun including the location of the asteroid belt.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B83F914-274F-4602-9FA8-83ACB4FB26DB}"/>
              </a:ext>
            </a:extLst>
          </p:cNvPr>
          <p:cNvSpPr txBox="1"/>
          <p:nvPr/>
        </p:nvSpPr>
        <p:spPr>
          <a:xfrm rot="4386181">
            <a:off x="1338471" y="3962401"/>
            <a:ext cx="1179443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CEE6708-67A3-4A1D-9976-E5C4F3B1FDA9}"/>
              </a:ext>
            </a:extLst>
          </p:cNvPr>
          <p:cNvSpPr txBox="1"/>
          <p:nvPr/>
        </p:nvSpPr>
        <p:spPr>
          <a:xfrm rot="4386181">
            <a:off x="1797125" y="3810248"/>
            <a:ext cx="1179443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629B6DCF-B9D5-4EA6-8A7C-6539958DE9C6}"/>
              </a:ext>
            </a:extLst>
          </p:cNvPr>
          <p:cNvSpPr txBox="1"/>
          <p:nvPr/>
        </p:nvSpPr>
        <p:spPr>
          <a:xfrm rot="4386181">
            <a:off x="2255779" y="3658094"/>
            <a:ext cx="1179443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CCDB6911-460C-40A1-8B4D-88A78C41A457}"/>
              </a:ext>
            </a:extLst>
          </p:cNvPr>
          <p:cNvSpPr txBox="1"/>
          <p:nvPr/>
        </p:nvSpPr>
        <p:spPr>
          <a:xfrm rot="4386181">
            <a:off x="2732225" y="3505939"/>
            <a:ext cx="1179443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6244A723-23A9-462C-8A70-36E43FEA4D3C}"/>
              </a:ext>
            </a:extLst>
          </p:cNvPr>
          <p:cNvSpPr txBox="1"/>
          <p:nvPr/>
        </p:nvSpPr>
        <p:spPr>
          <a:xfrm rot="4386181">
            <a:off x="3194844" y="2749180"/>
            <a:ext cx="1501731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0CCA617D-F61D-4342-9661-1CCBA5032337}"/>
              </a:ext>
            </a:extLst>
          </p:cNvPr>
          <p:cNvSpPr txBox="1"/>
          <p:nvPr/>
        </p:nvSpPr>
        <p:spPr>
          <a:xfrm rot="4386181">
            <a:off x="4399144" y="2851945"/>
            <a:ext cx="1179443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255D8BE3-1A4B-404F-878F-DF1C61A5F4CB}"/>
              </a:ext>
            </a:extLst>
          </p:cNvPr>
          <p:cNvSpPr txBox="1"/>
          <p:nvPr/>
        </p:nvSpPr>
        <p:spPr>
          <a:xfrm rot="4386181">
            <a:off x="6140994" y="2288111"/>
            <a:ext cx="1179443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F669DC5E-B36E-485D-9BD6-A183FA4108B8}"/>
              </a:ext>
            </a:extLst>
          </p:cNvPr>
          <p:cNvSpPr txBox="1"/>
          <p:nvPr/>
        </p:nvSpPr>
        <p:spPr>
          <a:xfrm rot="4386181">
            <a:off x="7946652" y="1636899"/>
            <a:ext cx="1056031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E21869AD-8075-4994-89EC-8901DEB924CF}"/>
              </a:ext>
            </a:extLst>
          </p:cNvPr>
          <p:cNvSpPr txBox="1"/>
          <p:nvPr/>
        </p:nvSpPr>
        <p:spPr>
          <a:xfrm rot="4386181">
            <a:off x="8839781" y="1359120"/>
            <a:ext cx="1179443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xmlns="" id="{8ACF749D-3956-4E7E-9D90-CDF45C0B9A68}"/>
              </a:ext>
            </a:extLst>
          </p:cNvPr>
          <p:cNvSpPr/>
          <p:nvPr/>
        </p:nvSpPr>
        <p:spPr>
          <a:xfrm>
            <a:off x="3104652" y="5105168"/>
            <a:ext cx="990270" cy="100220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xmlns="" id="{BA99EFDF-DA56-428D-9D1C-C61A9B7CE6DA}"/>
              </a:ext>
            </a:extLst>
          </p:cNvPr>
          <p:cNvSpPr/>
          <p:nvPr/>
        </p:nvSpPr>
        <p:spPr>
          <a:xfrm>
            <a:off x="9777600" y="3167141"/>
            <a:ext cx="990270" cy="100220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2825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8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B3EAF76-8845-4588-841F-3803101860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21433"/>
            <a:ext cx="10823713" cy="1393976"/>
          </a:xfrm>
          <a:solidFill>
            <a:srgbClr val="00B0F0"/>
          </a:solidFill>
        </p:spPr>
        <p:txBody>
          <a:bodyPr/>
          <a:lstStyle/>
          <a:p>
            <a:pPr marL="0" indent="0">
              <a:buNone/>
            </a:pPr>
            <a:r>
              <a:rPr lang="en-US" b="1" dirty="0"/>
              <a:t>3) Suppose that you need to explain the concept of a year, and a day to a small child. For each concept, illustrate the motion of the Earth and the moon. You should include a caption to describe each illustration.</a:t>
            </a:r>
          </a:p>
        </p:txBody>
      </p:sp>
      <p:pic>
        <p:nvPicPr>
          <p:cNvPr id="1028" name="Picture 4" descr="Image result for concept of a day with the Earth's orbit">
            <a:extLst>
              <a:ext uri="{FF2B5EF4-FFF2-40B4-BE49-F238E27FC236}">
                <a16:creationId xmlns:a16="http://schemas.microsoft.com/office/drawing/2014/main" xmlns="" id="{6EF2AAD7-FB77-48FE-8297-62808378F0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6723" y="2173357"/>
            <a:ext cx="6128783" cy="3453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concept of a day with the Earth's orbit">
            <a:extLst>
              <a:ext uri="{FF2B5EF4-FFF2-40B4-BE49-F238E27FC236}">
                <a16:creationId xmlns:a16="http://schemas.microsoft.com/office/drawing/2014/main" xmlns="" id="{BC63D5A7-DD29-4E1A-BB31-F976132C67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494" y="2419574"/>
            <a:ext cx="4904146" cy="2649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A278304-8CEA-47B3-B0D0-B6A8B533C085}"/>
              </a:ext>
            </a:extLst>
          </p:cNvPr>
          <p:cNvSpPr txBox="1"/>
          <p:nvPr/>
        </p:nvSpPr>
        <p:spPr>
          <a:xfrm>
            <a:off x="216494" y="5627077"/>
            <a:ext cx="4608724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Earth does one orbit around the sun each year.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A1D239B6-3624-4267-9195-2663B5327153}"/>
              </a:ext>
            </a:extLst>
          </p:cNvPr>
          <p:cNvSpPr txBox="1"/>
          <p:nvPr/>
        </p:nvSpPr>
        <p:spPr>
          <a:xfrm>
            <a:off x="6745075" y="5711262"/>
            <a:ext cx="5062611" cy="43088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Earth does one full rotation each day.</a:t>
            </a:r>
          </a:p>
        </p:txBody>
      </p:sp>
    </p:spTree>
    <p:extLst>
      <p:ext uri="{BB962C8B-B14F-4D97-AF65-F5344CB8AC3E}">
        <p14:creationId xmlns:p14="http://schemas.microsoft.com/office/powerpoint/2010/main" val="2165405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3BCDC19-CB23-4C91-89C0-83B78034FD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37339" y="6288257"/>
            <a:ext cx="6462932" cy="533291"/>
          </a:xfrm>
          <a:solidFill>
            <a:srgbClr val="FFFF00"/>
          </a:solidFill>
        </p:spPr>
        <p:txBody>
          <a:bodyPr/>
          <a:lstStyle/>
          <a:p>
            <a:pPr marL="0" indent="0">
              <a:buNone/>
            </a:pPr>
            <a:r>
              <a:rPr lang="en-US" dirty="0"/>
              <a:t>The moon is orbiting around the Earth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80B38E3-149D-4880-9ECE-A22326CF87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083" y="36451"/>
            <a:ext cx="11382817" cy="612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705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DFCA2F7-3ACD-486B-8ED5-365288A0E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369" y="0"/>
            <a:ext cx="11115261" cy="1006475"/>
          </a:xfrm>
          <a:solidFill>
            <a:srgbClr val="00B0F0"/>
          </a:solidFill>
        </p:spPr>
        <p:txBody>
          <a:bodyPr>
            <a:normAutofit/>
          </a:bodyPr>
          <a:lstStyle/>
          <a:p>
            <a:pPr algn="ctr"/>
            <a:r>
              <a:rPr lang="en-US" b="1" dirty="0"/>
              <a:t>Astronomy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5861B02B-7E0F-421E-B8B3-3247B9A8188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2239617"/>
          <a:ext cx="10515600" cy="4358979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425246">
                  <a:extLst>
                    <a:ext uri="{9D8B030D-6E8A-4147-A177-3AD203B41FA5}">
                      <a16:colId xmlns:a16="http://schemas.microsoft.com/office/drawing/2014/main" xmlns="" val="3025315021"/>
                    </a:ext>
                  </a:extLst>
                </a:gridCol>
                <a:gridCol w="5090354">
                  <a:extLst>
                    <a:ext uri="{9D8B030D-6E8A-4147-A177-3AD203B41FA5}">
                      <a16:colId xmlns:a16="http://schemas.microsoft.com/office/drawing/2014/main" xmlns="" val="801823279"/>
                    </a:ext>
                  </a:extLst>
                </a:gridCol>
              </a:tblGrid>
              <a:tr h="55227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What you already know and have already learned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16" marR="52916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What you want to know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16" marR="52916" marT="0" marB="0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72538490"/>
                  </a:ext>
                </a:extLst>
              </a:tr>
              <a:tr h="380670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8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8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8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8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8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8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8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8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8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8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8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8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8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8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8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8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8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8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16" marR="5291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16" marR="52916" marT="0" marB="0"/>
                </a:tc>
                <a:extLst>
                  <a:ext uri="{0D108BD9-81ED-4DB2-BD59-A6C34878D82A}">
                    <a16:rowId xmlns:a16="http://schemas.microsoft.com/office/drawing/2014/main" xmlns="" val="725705209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AA5C895-4953-442B-ABF4-D6552EB21E1F}"/>
              </a:ext>
            </a:extLst>
          </p:cNvPr>
          <p:cNvSpPr txBox="1"/>
          <p:nvPr/>
        </p:nvSpPr>
        <p:spPr>
          <a:xfrm>
            <a:off x="838200" y="1143000"/>
            <a:ext cx="10515600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4) Complete the table to show what you already know and have already learned, and what you want to know about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Astronomy.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3655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D646373-2802-4F64-8E39-C33DB6BC0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8600"/>
            <a:ext cx="10515600" cy="1325563"/>
          </a:xfrm>
          <a:solidFill>
            <a:srgbClr val="00B0F0"/>
          </a:solidFill>
        </p:spPr>
        <p:txBody>
          <a:bodyPr/>
          <a:lstStyle/>
          <a:p>
            <a:pPr algn="ctr"/>
            <a:r>
              <a:rPr lang="en-US" b="1" dirty="0" err="1"/>
              <a:t>Bellwork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831A6EA-FDBD-4F00-B186-47B0AAB605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arenR"/>
            </a:pPr>
            <a:r>
              <a:rPr lang="en-US" altLang="en-US" b="1" dirty="0">
                <a:latin typeface="Arial" panose="020B0604020202020204" pitchFamily="34" charset="0"/>
              </a:rPr>
              <a:t>Fill in the blanks with the missing words.</a:t>
            </a:r>
          </a:p>
          <a:p>
            <a:pPr marL="514350" indent="-514350">
              <a:buAutoNum type="arabicParenR"/>
            </a:pPr>
            <a:endParaRPr lang="en-US" altLang="en-US" sz="3200" b="1" dirty="0">
              <a:latin typeface="Arial" panose="020B0604020202020204" pitchFamily="34" charset="0"/>
            </a:endParaRPr>
          </a:p>
          <a:p>
            <a:pPr marL="514350" indent="-514350">
              <a:buAutoNum type="arabicParenR"/>
            </a:pPr>
            <a:endParaRPr lang="en-US" altLang="en-US" sz="3200" b="1" dirty="0"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en-US" b="1" dirty="0"/>
              <a:t>2) How did Newton’s theories explain why planets orbit the sun and why moons orbit planets?</a:t>
            </a:r>
            <a:endParaRPr lang="en-US" dirty="0"/>
          </a:p>
          <a:p>
            <a:pPr marL="514350" indent="-514350">
              <a:buAutoNum type="arabicParenR"/>
            </a:pPr>
            <a:endParaRPr lang="en-US" altLang="en-US" sz="3200" b="1" dirty="0"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xmlns="" id="{A3E432A4-42D8-48FC-8415-1E4F369C26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Text Box 1">
            <a:extLst>
              <a:ext uri="{FF2B5EF4-FFF2-40B4-BE49-F238E27FC236}">
                <a16:creationId xmlns:a16="http://schemas.microsoft.com/office/drawing/2014/main" xmlns="" id="{A5EDF5E6-040F-4F0B-A989-DB6B3D711E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2469253"/>
            <a:ext cx="10515600" cy="843790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Word Bank: </a:t>
            </a:r>
            <a:r>
              <a:rPr kumimoji="0" lang="en-US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recorded, physical, elliptical, Copernicus, center, Galileo, planetary, universe, moon, precise, revolved, sunspots, exact, orbit, sun, three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5BB43A0-E667-4A4F-A9AA-863901334BA0}"/>
              </a:ext>
            </a:extLst>
          </p:cNvPr>
          <p:cNvSpPr txBox="1"/>
          <p:nvPr/>
        </p:nvSpPr>
        <p:spPr>
          <a:xfrm>
            <a:off x="430695" y="5776853"/>
            <a:ext cx="5493027" cy="80021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Once you complete the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bellwork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start: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Read C1 S2, pp. 8-13; Q: # 1-8 on page 13. </a:t>
            </a:r>
          </a:p>
        </p:txBody>
      </p:sp>
      <p:pic>
        <p:nvPicPr>
          <p:cNvPr id="5125" name="Picture 5" descr="Image result for earth revolving around the sun">
            <a:extLst>
              <a:ext uri="{FF2B5EF4-FFF2-40B4-BE49-F238E27FC236}">
                <a16:creationId xmlns:a16="http://schemas.microsoft.com/office/drawing/2014/main" xmlns="" id="{ACCDFA00-22A0-42F5-B6DE-D121D6B9D2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8677" y="4001294"/>
            <a:ext cx="4585123" cy="2576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2402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AD2987B-6831-4CAC-B187-87E3C21F4C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3765" y="0"/>
            <a:ext cx="3137452" cy="580571"/>
          </a:xfrm>
          <a:solidFill>
            <a:srgbClr val="00B0F0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Part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5C3F249-A870-4A90-9186-DBF1B5ED80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7142" y="580571"/>
            <a:ext cx="8835887" cy="6277430"/>
          </a:xfrm>
        </p:spPr>
        <p:txBody>
          <a:bodyPr>
            <a:normAutofit/>
          </a:bodyPr>
          <a:lstStyle/>
          <a:p>
            <a:pPr marL="514350" lvl="0" indent="-514350">
              <a:buAutoNum type="alphaLcParenR"/>
            </a:pPr>
            <a:r>
              <a:rPr lang="en-US" dirty="0"/>
              <a:t>Ptolemy thought that the Earth was at the ___________</a:t>
            </a:r>
          </a:p>
          <a:p>
            <a:pPr marL="0" lvl="0" indent="0">
              <a:buNone/>
            </a:pPr>
            <a:r>
              <a:rPr lang="en-US" dirty="0"/>
              <a:t>of the ____________ and that the other planet and the sun</a:t>
            </a:r>
          </a:p>
          <a:p>
            <a:pPr marL="0" lvl="0" indent="0">
              <a:buNone/>
            </a:pPr>
            <a:r>
              <a:rPr lang="en-US" dirty="0"/>
              <a:t> ____________around the Earth. </a:t>
            </a:r>
          </a:p>
          <a:p>
            <a:pPr marL="0" lvl="0" indent="0">
              <a:buNone/>
            </a:pPr>
            <a:endParaRPr lang="en-US" dirty="0"/>
          </a:p>
          <a:p>
            <a:pPr marL="0" lvl="0" indent="0">
              <a:buNone/>
            </a:pPr>
            <a:r>
              <a:rPr lang="en-US" dirty="0"/>
              <a:t>b) _____________ thought the __________ is at the center of the universe, and all the planets including the Earth</a:t>
            </a:r>
          </a:p>
          <a:p>
            <a:pPr marL="0" lvl="0" indent="0">
              <a:buNone/>
            </a:pPr>
            <a:r>
              <a:rPr lang="en-US" dirty="0"/>
              <a:t> _________ the sun.</a:t>
            </a:r>
          </a:p>
          <a:p>
            <a:pPr marL="0" lv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c) Brahe thought that the sun and the __________ revolved</a:t>
            </a:r>
          </a:p>
          <a:p>
            <a:pPr marL="0" indent="0">
              <a:buNone/>
            </a:pPr>
            <a:r>
              <a:rPr lang="en-US" dirty="0"/>
              <a:t> around the </a:t>
            </a:r>
            <a:r>
              <a:rPr lang="en-US" dirty="0" smtClean="0"/>
              <a:t>Earth </a:t>
            </a:r>
            <a:r>
              <a:rPr lang="en-US" dirty="0"/>
              <a:t>and that other planets revolved around the sun. Brahe _____________ very _____________observations of the planets and stars that helped future astronomers.</a:t>
            </a:r>
          </a:p>
          <a:p>
            <a:pPr marL="0" lvl="0" indent="0">
              <a:buNone/>
            </a:pPr>
            <a:endParaRPr lang="en-US" dirty="0"/>
          </a:p>
          <a:p>
            <a:pPr marL="0" indent="0">
              <a:buNone/>
            </a:pPr>
            <a:endParaRPr lang="en-US" sz="26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15FB0718-C71D-48E1-AAF8-4E5F0D1C32D2}"/>
              </a:ext>
            </a:extLst>
          </p:cNvPr>
          <p:cNvSpPr/>
          <p:nvPr/>
        </p:nvSpPr>
        <p:spPr>
          <a:xfrm>
            <a:off x="7304472" y="506532"/>
            <a:ext cx="919611" cy="430887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center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A8C591AD-53AF-48ED-95B2-EEF8BAC4CBCB}"/>
              </a:ext>
            </a:extLst>
          </p:cNvPr>
          <p:cNvSpPr/>
          <p:nvPr/>
        </p:nvSpPr>
        <p:spPr>
          <a:xfrm>
            <a:off x="1237404" y="2604072"/>
            <a:ext cx="1489510" cy="430887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Copernicus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E1625485-DD4D-4E00-B04C-D8B9E9623E75}"/>
              </a:ext>
            </a:extLst>
          </p:cNvPr>
          <p:cNvSpPr/>
          <p:nvPr/>
        </p:nvSpPr>
        <p:spPr>
          <a:xfrm>
            <a:off x="5266896" y="2591987"/>
            <a:ext cx="590226" cy="430887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3A65C861-B108-47AF-B9D5-A2E5D70AFB1B}"/>
              </a:ext>
            </a:extLst>
          </p:cNvPr>
          <p:cNvSpPr/>
          <p:nvPr/>
        </p:nvSpPr>
        <p:spPr>
          <a:xfrm>
            <a:off x="743615" y="3429000"/>
            <a:ext cx="737702" cy="430887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orbit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B938FCB6-09D7-40C4-843B-8F777FDDE116}"/>
              </a:ext>
            </a:extLst>
          </p:cNvPr>
          <p:cNvSpPr/>
          <p:nvPr/>
        </p:nvSpPr>
        <p:spPr>
          <a:xfrm>
            <a:off x="6448147" y="4533269"/>
            <a:ext cx="856325" cy="430887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moon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BFA9611F-7B65-48F2-99E4-8A1880B2B0DF}"/>
              </a:ext>
            </a:extLst>
          </p:cNvPr>
          <p:cNvSpPr/>
          <p:nvPr/>
        </p:nvSpPr>
        <p:spPr>
          <a:xfrm>
            <a:off x="6696934" y="5386139"/>
            <a:ext cx="1215076" cy="430887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recorded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FE10C8D5-8DD0-4BEB-8742-A84F58C75B25}"/>
              </a:ext>
            </a:extLst>
          </p:cNvPr>
          <p:cNvSpPr/>
          <p:nvPr/>
        </p:nvSpPr>
        <p:spPr>
          <a:xfrm>
            <a:off x="1481317" y="5817026"/>
            <a:ext cx="1001684" cy="430887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precise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ACB6B1A5-EAC4-4529-8B90-4D72CC3BBD6C}"/>
              </a:ext>
            </a:extLst>
          </p:cNvPr>
          <p:cNvSpPr/>
          <p:nvPr/>
        </p:nvSpPr>
        <p:spPr>
          <a:xfrm>
            <a:off x="1787866" y="1040974"/>
            <a:ext cx="1153329" cy="430887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universe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1C5AD621-D592-48EF-93E9-B4D51A8587D5}"/>
              </a:ext>
            </a:extLst>
          </p:cNvPr>
          <p:cNvSpPr/>
          <p:nvPr/>
        </p:nvSpPr>
        <p:spPr>
          <a:xfrm>
            <a:off x="1038903" y="1605504"/>
            <a:ext cx="1168077" cy="430887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revolved</a:t>
            </a:r>
          </a:p>
        </p:txBody>
      </p:sp>
      <p:pic>
        <p:nvPicPr>
          <p:cNvPr id="14" name="Picture 3" descr="Com_02-UN02">
            <a:extLst>
              <a:ext uri="{FF2B5EF4-FFF2-40B4-BE49-F238E27FC236}">
                <a16:creationId xmlns:a16="http://schemas.microsoft.com/office/drawing/2014/main" xmlns="" id="{ED9526AE-7043-4B0A-B7BC-577BA9AE2A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567346" y="2180258"/>
            <a:ext cx="1809645" cy="2353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om_02-UN03">
            <a:extLst>
              <a:ext uri="{FF2B5EF4-FFF2-40B4-BE49-F238E27FC236}">
                <a16:creationId xmlns:a16="http://schemas.microsoft.com/office/drawing/2014/main" xmlns="" id="{03A7A5DD-602D-4E83-BB16-1983551555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573972" y="4557758"/>
            <a:ext cx="1609446" cy="2300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mage result for ptolemy">
            <a:extLst>
              <a:ext uri="{FF2B5EF4-FFF2-40B4-BE49-F238E27FC236}">
                <a16:creationId xmlns:a16="http://schemas.microsoft.com/office/drawing/2014/main" xmlns="" id="{55590F73-051F-46F6-8170-F6CCD7CBEA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7346" y="0"/>
            <a:ext cx="1710254" cy="2056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1388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D5A7104-463C-431A-85C9-9EAAFEDD08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580" y="968478"/>
            <a:ext cx="9395793" cy="4359964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2600" dirty="0"/>
              <a:t>d) Kepler announced that all the planets revolve around the sun in</a:t>
            </a:r>
          </a:p>
          <a:p>
            <a:pPr marL="0" lvl="0" indent="0">
              <a:buNone/>
            </a:pPr>
            <a:r>
              <a:rPr lang="en-US" sz="2600" dirty="0"/>
              <a:t> ________________ orbits and that the sun is not in the</a:t>
            </a:r>
          </a:p>
          <a:p>
            <a:pPr marL="0" lvl="0" indent="0">
              <a:buNone/>
            </a:pPr>
            <a:r>
              <a:rPr lang="en-US" sz="2600" dirty="0"/>
              <a:t> ___________ center of the orbits. Kepler stated __________ laws</a:t>
            </a:r>
          </a:p>
          <a:p>
            <a:pPr marL="0" lvl="0" indent="0">
              <a:buNone/>
            </a:pPr>
            <a:r>
              <a:rPr lang="en-US" sz="2600" dirty="0"/>
              <a:t> of ______________motion that are still being used today.</a:t>
            </a:r>
          </a:p>
          <a:p>
            <a:pPr marL="0" lvl="0" indent="0">
              <a:buNone/>
            </a:pPr>
            <a:r>
              <a:rPr lang="en-US" sz="2600" dirty="0"/>
              <a:t> </a:t>
            </a:r>
          </a:p>
          <a:p>
            <a:pPr marL="0" lvl="0" indent="0">
              <a:buNone/>
            </a:pPr>
            <a:r>
              <a:rPr lang="en-US" sz="2600" dirty="0"/>
              <a:t>e) ______________ discovered craters and mountains on the Earth’s </a:t>
            </a:r>
            <a:r>
              <a:rPr lang="en-US" sz="2600" dirty="0" smtClean="0"/>
              <a:t>moon, </a:t>
            </a:r>
            <a:r>
              <a:rPr lang="en-US" sz="2600" dirty="0"/>
              <a:t>four of Jupiter’s moons, _____________on the sun, and the</a:t>
            </a:r>
          </a:p>
          <a:p>
            <a:pPr marL="0" lvl="0" indent="0">
              <a:buNone/>
            </a:pPr>
            <a:r>
              <a:rPr lang="en-US" sz="2600" dirty="0"/>
              <a:t> phases of Venus. These discoveries showed that planets are not</a:t>
            </a:r>
          </a:p>
          <a:p>
            <a:pPr marL="0" lvl="0" indent="0">
              <a:buNone/>
            </a:pPr>
            <a:r>
              <a:rPr lang="en-US" sz="2600" dirty="0"/>
              <a:t> “wandering stars” but are ______________ bodies like the Earth.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DF368752-395D-4C82-8DD1-705A281CA29A}"/>
              </a:ext>
            </a:extLst>
          </p:cNvPr>
          <p:cNvSpPr/>
          <p:nvPr/>
        </p:nvSpPr>
        <p:spPr>
          <a:xfrm>
            <a:off x="883082" y="1863152"/>
            <a:ext cx="786049" cy="430887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exact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1A3F0D24-B787-49FF-99B9-5FEDC65E4F7C}"/>
              </a:ext>
            </a:extLst>
          </p:cNvPr>
          <p:cNvSpPr/>
          <p:nvPr/>
        </p:nvSpPr>
        <p:spPr>
          <a:xfrm>
            <a:off x="7298459" y="1863151"/>
            <a:ext cx="802912" cy="430887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three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8E501562-1134-4F6B-B1A4-06EA9EBB376F}"/>
              </a:ext>
            </a:extLst>
          </p:cNvPr>
          <p:cNvSpPr/>
          <p:nvPr/>
        </p:nvSpPr>
        <p:spPr>
          <a:xfrm>
            <a:off x="1497706" y="2401761"/>
            <a:ext cx="1271054" cy="430887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planetary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3B8AAAA5-EA09-44C8-9849-420652A6C09C}"/>
              </a:ext>
            </a:extLst>
          </p:cNvPr>
          <p:cNvSpPr/>
          <p:nvPr/>
        </p:nvSpPr>
        <p:spPr>
          <a:xfrm>
            <a:off x="5284128" y="3774720"/>
            <a:ext cx="1202573" cy="430887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sunspots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96070258-A1E7-4502-8839-AC196D392861}"/>
              </a:ext>
            </a:extLst>
          </p:cNvPr>
          <p:cNvSpPr/>
          <p:nvPr/>
        </p:nvSpPr>
        <p:spPr>
          <a:xfrm>
            <a:off x="4530852" y="4637624"/>
            <a:ext cx="1089722" cy="430887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physical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C1D9F037-A5B2-45FC-85F4-6F5EBE1F56C3}"/>
              </a:ext>
            </a:extLst>
          </p:cNvPr>
          <p:cNvSpPr/>
          <p:nvPr/>
        </p:nvSpPr>
        <p:spPr>
          <a:xfrm>
            <a:off x="1305333" y="1365123"/>
            <a:ext cx="1138068" cy="430887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elliptical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2388C54-0279-42F5-9205-B1ADD5EABF03}"/>
              </a:ext>
            </a:extLst>
          </p:cNvPr>
          <p:cNvSpPr/>
          <p:nvPr/>
        </p:nvSpPr>
        <p:spPr>
          <a:xfrm>
            <a:off x="1305333" y="3304039"/>
            <a:ext cx="979755" cy="430887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Galileo</a:t>
            </a:r>
          </a:p>
        </p:txBody>
      </p:sp>
      <p:pic>
        <p:nvPicPr>
          <p:cNvPr id="11" name="Picture 3" descr="Com_02-UN04">
            <a:extLst>
              <a:ext uri="{FF2B5EF4-FFF2-40B4-BE49-F238E27FC236}">
                <a16:creationId xmlns:a16="http://schemas.microsoft.com/office/drawing/2014/main" xmlns="" id="{EB063208-B1FA-48C9-AB7F-1195D3185F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43373" y="3326162"/>
            <a:ext cx="2176562" cy="2446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Image result for kepler">
            <a:extLst>
              <a:ext uri="{FF2B5EF4-FFF2-40B4-BE49-F238E27FC236}">
                <a16:creationId xmlns:a16="http://schemas.microsoft.com/office/drawing/2014/main" xmlns="" id="{50FA05DB-0548-46A0-9765-1D86424283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3372" y="323413"/>
            <a:ext cx="1660369" cy="2825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6175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rbit">
  <a:themeElements>
    <a:clrScheme name="Orbit 1">
      <a:dk1>
        <a:srgbClr val="010199"/>
      </a:dk1>
      <a:lt1>
        <a:srgbClr val="FFFFFF"/>
      </a:lt1>
      <a:dk2>
        <a:srgbClr val="000000"/>
      </a:dk2>
      <a:lt2>
        <a:srgbClr val="B2B2B2"/>
      </a:lt2>
      <a:accent1>
        <a:srgbClr val="3399FF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CAFF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HRWtitlemaster">
  <a:themeElements>
    <a:clrScheme name="HRWtitle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HRWtitlemaster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HRWtitle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RWtitle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RWtitle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RWtitle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RWtitle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RWtitle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RWtitle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RWtitle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RWtitle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RWtitle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RWtitle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RWtitle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1151</Words>
  <Application>Microsoft Office PowerPoint</Application>
  <PresentationFormat>Widescreen</PresentationFormat>
  <Paragraphs>197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Arial</vt:lpstr>
      <vt:lpstr>Calibri</vt:lpstr>
      <vt:lpstr>Calibri Light</vt:lpstr>
      <vt:lpstr>Times</vt:lpstr>
      <vt:lpstr>Times New Roman</vt:lpstr>
      <vt:lpstr>Wingdings</vt:lpstr>
      <vt:lpstr>2_Office Theme</vt:lpstr>
      <vt:lpstr>Orbit</vt:lpstr>
      <vt:lpstr>HRWtitlemaster</vt:lpstr>
      <vt:lpstr>Bellwork</vt:lpstr>
      <vt:lpstr>1) In your own words, explain what astronomy is?</vt:lpstr>
      <vt:lpstr>PowerPoint Presentation</vt:lpstr>
      <vt:lpstr>PowerPoint Presentation</vt:lpstr>
      <vt:lpstr>PowerPoint Presentation</vt:lpstr>
      <vt:lpstr>Astronomy</vt:lpstr>
      <vt:lpstr>Bellwork</vt:lpstr>
      <vt:lpstr>Part 1</vt:lpstr>
      <vt:lpstr>PowerPoint Presentation</vt:lpstr>
      <vt:lpstr>2) How did Newton’s theories explain why planets orbit the sun and why moons orbit planets?</vt:lpstr>
      <vt:lpstr>Bellwork</vt:lpstr>
      <vt:lpstr>Part 1</vt:lpstr>
      <vt:lpstr>PowerPoint Presentation</vt:lpstr>
      <vt:lpstr>Have you ever bent or slowed down light? How?</vt:lpstr>
      <vt:lpstr>Bellwork</vt:lpstr>
      <vt:lpstr>Bellwork: True or False</vt:lpstr>
      <vt:lpstr>Bellwork</vt:lpstr>
      <vt:lpstr>Chapter Review</vt:lpstr>
      <vt:lpstr>PowerPoint Presentation</vt:lpstr>
      <vt:lpstr>Concept Map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Bellwork</dc:title>
  <dc:creator>Heather Wheeler</dc:creator>
  <cp:lastModifiedBy>Scott Shaughnessy</cp:lastModifiedBy>
  <cp:revision>5</cp:revision>
  <dcterms:created xsi:type="dcterms:W3CDTF">2020-03-16T21:15:10Z</dcterms:created>
  <dcterms:modified xsi:type="dcterms:W3CDTF">2020-03-17T02:23:21Z</dcterms:modified>
</cp:coreProperties>
</file>